
<file path=[Content_Types].xml><?xml version="1.0" encoding="utf-8"?>
<Types xmlns="http://schemas.openxmlformats.org/package/2006/content-types">
  <Default Extension="png" ContentType="image/png"/>
  <Default Extension="bin" ContentType="application/vnd.ms-office.activeX"/>
  <Default Extension="tmp"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3.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ctiveX/activeX1.xml" ContentType="application/vnd.ms-office.activeX+xml"/>
  <Override PartName="/ppt/activeX/activeX2.xml" ContentType="application/vnd.ms-office.activeX+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8" r:id="rId4"/>
    <p:sldMasterId id="2147483723" r:id="rId5"/>
    <p:sldMasterId id="2147483735" r:id="rId6"/>
    <p:sldMasterId id="2147483747" r:id="rId7"/>
    <p:sldMasterId id="2147483759" r:id="rId8"/>
    <p:sldMasterId id="2147483771" r:id="rId9"/>
    <p:sldMasterId id="2147483783" r:id="rId10"/>
    <p:sldMasterId id="2147483795" r:id="rId11"/>
    <p:sldMasterId id="2147483807" r:id="rId12"/>
    <p:sldMasterId id="2147483819" r:id="rId13"/>
    <p:sldMasterId id="2147483831" r:id="rId14"/>
  </p:sldMasterIdLst>
  <p:notesMasterIdLst>
    <p:notesMasterId r:id="rId47"/>
  </p:notesMasterIdLst>
  <p:sldIdLst>
    <p:sldId id="257" r:id="rId15"/>
    <p:sldId id="258" r:id="rId16"/>
    <p:sldId id="259" r:id="rId17"/>
    <p:sldId id="260" r:id="rId18"/>
    <p:sldId id="261" r:id="rId19"/>
    <p:sldId id="262" r:id="rId20"/>
    <p:sldId id="263" r:id="rId21"/>
    <p:sldId id="264" r:id="rId22"/>
    <p:sldId id="265" r:id="rId23"/>
    <p:sldId id="266" r:id="rId24"/>
    <p:sldId id="290" r:id="rId25"/>
    <p:sldId id="291" r:id="rId26"/>
    <p:sldId id="268" r:id="rId27"/>
    <p:sldId id="270" r:id="rId28"/>
    <p:sldId id="271" r:id="rId29"/>
    <p:sldId id="272" r:id="rId30"/>
    <p:sldId id="292" r:id="rId31"/>
    <p:sldId id="273" r:id="rId32"/>
    <p:sldId id="274" r:id="rId33"/>
    <p:sldId id="275" r:id="rId34"/>
    <p:sldId id="276" r:id="rId35"/>
    <p:sldId id="277" r:id="rId36"/>
    <p:sldId id="289" r:id="rId37"/>
    <p:sldId id="278" r:id="rId38"/>
    <p:sldId id="279" r:id="rId39"/>
    <p:sldId id="280" r:id="rId40"/>
    <p:sldId id="287" r:id="rId41"/>
    <p:sldId id="283" r:id="rId42"/>
    <p:sldId id="288" r:id="rId43"/>
    <p:sldId id="281" r:id="rId44"/>
    <p:sldId id="284" r:id="rId45"/>
    <p:sldId id="28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5" d="100"/>
          <a:sy n="85" d="100"/>
        </p:scale>
        <p:origin x="-1286" y="-8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3" Type="http://schemas.openxmlformats.org/officeDocument/2006/relationships/slideMaster" Target="slideMasters/slideMaster3.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image" Target="../media/image3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2F1BEB-D7B5-4EBE-867B-6E8A6C090801}" type="datetimeFigureOut">
              <a:rPr lang="en-US" smtClean="0"/>
              <a:t>11/9/2015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6079F1-BB6A-4713-B13B-654FFB946FFC}" type="slidenum">
              <a:rPr lang="en-US" smtClean="0"/>
              <a:t>‹#›</a:t>
            </a:fld>
            <a:endParaRPr lang="en-US"/>
          </a:p>
        </p:txBody>
      </p:sp>
    </p:spTree>
    <p:extLst>
      <p:ext uri="{BB962C8B-B14F-4D97-AF65-F5344CB8AC3E}">
        <p14:creationId xmlns:p14="http://schemas.microsoft.com/office/powerpoint/2010/main" val="2234948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a typeface="ＭＳ Ｐゴシック" panose="020B0600070205080204" pitchFamily="34" charset="-128"/>
            </a:endParaRP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40AA59C-C64F-446B-87F5-4B3D56F166C8}" type="slidenum">
              <a:rPr lang="en-US" altLang="en-US" sz="1200">
                <a:solidFill>
                  <a:srgbClr val="000000"/>
                </a:solidFill>
              </a:rPr>
              <a:pPr/>
              <a:t>2</a:t>
            </a:fld>
            <a:endParaRPr lang="en-US" altLang="en-US" sz="1200">
              <a:solidFill>
                <a:srgbClr val="000000"/>
              </a:solidFill>
            </a:endParaRPr>
          </a:p>
        </p:txBody>
      </p:sp>
    </p:spTree>
    <p:extLst>
      <p:ext uri="{BB962C8B-B14F-4D97-AF65-F5344CB8AC3E}">
        <p14:creationId xmlns:p14="http://schemas.microsoft.com/office/powerpoint/2010/main" val="4112946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a typeface="ＭＳ Ｐゴシック" panose="020B0600070205080204" pitchFamily="34" charset="-128"/>
            </a:endParaRP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40AA59C-C64F-446B-87F5-4B3D56F166C8}" type="slidenum">
              <a:rPr lang="en-US" altLang="en-US" sz="1200">
                <a:solidFill>
                  <a:srgbClr val="000000"/>
                </a:solidFill>
              </a:rPr>
              <a:pPr/>
              <a:t>4</a:t>
            </a:fld>
            <a:endParaRPr lang="en-US" altLang="en-US" sz="1200">
              <a:solidFill>
                <a:srgbClr val="000000"/>
              </a:solidFill>
            </a:endParaRPr>
          </a:p>
        </p:txBody>
      </p:sp>
    </p:spTree>
    <p:extLst>
      <p:ext uri="{BB962C8B-B14F-4D97-AF65-F5344CB8AC3E}">
        <p14:creationId xmlns:p14="http://schemas.microsoft.com/office/powerpoint/2010/main" val="270855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353AAB-3AC0-42FD-B6E0-1256615264C5}" type="slidenum">
              <a:rPr lang="en-US">
                <a:solidFill>
                  <a:prstClr val="black"/>
                </a:solidFill>
              </a:rPr>
              <a:pPr/>
              <a:t>10</a:t>
            </a:fld>
            <a:endParaRPr lang="en-US">
              <a:solidFill>
                <a:prstClr val="black"/>
              </a:solidFill>
            </a:endParaRPr>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dirty="0"/>
          </a:p>
          <a:p>
            <a:r>
              <a:rPr lang="en-US" dirty="0"/>
              <a:t>Climate models are important tools for attributing and understanding climate change. Understanding observed changes is based on our best understanding of climate physics, as contained in simple to complex climate models. For the 4rth assessment report, we had a new and very comprehensive archive of 20</a:t>
            </a:r>
            <a:r>
              <a:rPr lang="en-US" baseline="30000" dirty="0"/>
              <a:t>th</a:t>
            </a:r>
            <a:r>
              <a:rPr lang="en-US" dirty="0"/>
              <a:t> century simulations available. This has greatly helped.</a:t>
            </a:r>
          </a:p>
          <a:p>
            <a:r>
              <a:rPr lang="en-US" dirty="0"/>
              <a:t>This figure gives an example.</a:t>
            </a:r>
          </a:p>
          <a:p>
            <a:r>
              <a:rPr lang="en-US" dirty="0"/>
              <a:t>You see observed global and annual mean temperature in black over the 20</a:t>
            </a:r>
            <a:r>
              <a:rPr lang="en-US" baseline="30000" dirty="0"/>
              <a:t>th</a:t>
            </a:r>
            <a:r>
              <a:rPr lang="en-US" dirty="0"/>
              <a:t> century compared to that simulated by a wide range of these models. On the top, in red, are individual model simulations and their overall mean shown fat, that are driven by external influences including increases in greenhouse gases, in aerosols, in changes in solar radiation and by volcanic eruptions. The observations rarely leave the range of model simulations. The trends and individual events like cooling in response to volcanic eruptions (POINT) are well reproduced. The fuzzy range gives an idea of uncertainty with variability in the climate system.</a:t>
            </a:r>
          </a:p>
        </p:txBody>
      </p:sp>
    </p:spTree>
    <p:extLst>
      <p:ext uri="{BB962C8B-B14F-4D97-AF65-F5344CB8AC3E}">
        <p14:creationId xmlns:p14="http://schemas.microsoft.com/office/powerpoint/2010/main" val="4237711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a typeface="ＭＳ Ｐゴシック" panose="020B0600070205080204" pitchFamily="34" charset="-128"/>
            </a:endParaRP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40AA59C-C64F-446B-87F5-4B3D56F166C8}" type="slidenum">
              <a:rPr lang="en-US" altLang="en-US" sz="1200">
                <a:solidFill>
                  <a:srgbClr val="000000"/>
                </a:solidFill>
              </a:rPr>
              <a:pPr/>
              <a:t>11</a:t>
            </a:fld>
            <a:endParaRPr lang="en-US" altLang="en-US" sz="1200">
              <a:solidFill>
                <a:srgbClr val="000000"/>
              </a:solidFill>
            </a:endParaRPr>
          </a:p>
        </p:txBody>
      </p:sp>
    </p:spTree>
    <p:extLst>
      <p:ext uri="{BB962C8B-B14F-4D97-AF65-F5344CB8AC3E}">
        <p14:creationId xmlns:p14="http://schemas.microsoft.com/office/powerpoint/2010/main" val="1036428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a typeface="ＭＳ Ｐゴシック" panose="020B0600070205080204" pitchFamily="34" charset="-128"/>
            </a:endParaRP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40AA59C-C64F-446B-87F5-4B3D56F166C8}" type="slidenum">
              <a:rPr lang="en-US" altLang="en-US" sz="1200">
                <a:solidFill>
                  <a:srgbClr val="000000"/>
                </a:solidFill>
              </a:rPr>
              <a:pPr/>
              <a:t>29</a:t>
            </a:fld>
            <a:endParaRPr lang="en-US" altLang="en-US" sz="1200">
              <a:solidFill>
                <a:srgbClr val="000000"/>
              </a:solidFill>
            </a:endParaRPr>
          </a:p>
        </p:txBody>
      </p:sp>
    </p:spTree>
    <p:extLst>
      <p:ext uri="{BB962C8B-B14F-4D97-AF65-F5344CB8AC3E}">
        <p14:creationId xmlns:p14="http://schemas.microsoft.com/office/powerpoint/2010/main" val="1084790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514904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1126392"/>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7551490"/>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601152"/>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6570551"/>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baseline="0">
                <a:solidFill>
                  <a:schemeClr val="bg1"/>
                </a:solidFill>
              </a:defRPr>
            </a:lvl1pPr>
          </a:lstStyle>
          <a:p>
            <a:pPr>
              <a:defRPr/>
            </a:pPr>
            <a:endParaRPr lang="en-US">
              <a:solidFill>
                <a:srgbClr val="FFFFFF"/>
              </a:solidFill>
            </a:endParaRPr>
          </a:p>
        </p:txBody>
      </p:sp>
      <p:sp>
        <p:nvSpPr>
          <p:cNvPr id="5" name="Footer Placeholder 4"/>
          <p:cNvSpPr>
            <a:spLocks noGrp="1"/>
          </p:cNvSpPr>
          <p:nvPr>
            <p:ph type="ftr" sz="quarter" idx="11"/>
          </p:nvPr>
        </p:nvSpPr>
        <p:spPr/>
        <p:txBody>
          <a:bodyPr/>
          <a:lstStyle>
            <a:lvl1pPr>
              <a:defRPr baseline="0">
                <a:solidFill>
                  <a:schemeClr val="bg1"/>
                </a:solidFill>
              </a:defRPr>
            </a:lvl1pPr>
          </a:lstStyle>
          <a:p>
            <a:pPr>
              <a:defRPr/>
            </a:pPr>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CCCB7CC-505B-488F-A1EC-FA1893689D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4251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56C09F2-8D0E-4175-B959-D471C2195E4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556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70CB20C-ABAC-43BF-A5BC-A6CB37A3A1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1534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F17881A-4C4D-4E88-8A8E-8E6BFCF9967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66712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0024CF5-984D-4965-93C5-AF6495E111A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3339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29966D1-2BF6-4E2F-980F-0A8036A7C12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54375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F1F1F64D-3553-4B73-9675-B1A2039EEEA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0312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6878927"/>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A1213F1-5ED4-4F73-948D-1B308A709B3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5859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7099EC6-4563-406F-9C87-BD65DA715E6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728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BFDA405-17F7-48F0-8A6A-599EA56EC34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00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D26CA84-BADC-46FB-90BC-E1D29D40937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4484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756316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679157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107894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8524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885487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4453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baseline="0">
                <a:solidFill>
                  <a:schemeClr val="bg1"/>
                </a:solidFill>
              </a:defRPr>
            </a:lvl1pPr>
          </a:lstStyle>
          <a:p>
            <a:pPr>
              <a:defRPr/>
            </a:pPr>
            <a:endParaRPr lang="en-US">
              <a:solidFill>
                <a:srgbClr val="FFFFFF"/>
              </a:solidFill>
            </a:endParaRPr>
          </a:p>
        </p:txBody>
      </p:sp>
      <p:sp>
        <p:nvSpPr>
          <p:cNvPr id="5" name="Footer Placeholder 4"/>
          <p:cNvSpPr>
            <a:spLocks noGrp="1"/>
          </p:cNvSpPr>
          <p:nvPr>
            <p:ph type="ftr" sz="quarter" idx="11"/>
          </p:nvPr>
        </p:nvSpPr>
        <p:spPr/>
        <p:txBody>
          <a:bodyPr/>
          <a:lstStyle>
            <a:lvl1pPr>
              <a:defRPr baseline="0">
                <a:solidFill>
                  <a:schemeClr val="bg1"/>
                </a:solidFill>
              </a:defRPr>
            </a:lvl1pPr>
          </a:lstStyle>
          <a:p>
            <a:pPr>
              <a:defRPr/>
            </a:pPr>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CCCB7CC-505B-488F-A1EC-FA1893689D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9386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230712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135936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540933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787582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536907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baseline="0">
                <a:solidFill>
                  <a:schemeClr val="bg1"/>
                </a:solidFill>
              </a:defRPr>
            </a:lvl1pPr>
          </a:lstStyle>
          <a:p>
            <a:pPr>
              <a:defRPr/>
            </a:pPr>
            <a:endParaRPr lang="en-US">
              <a:solidFill>
                <a:srgbClr val="FFFFFF"/>
              </a:solidFill>
            </a:endParaRPr>
          </a:p>
        </p:txBody>
      </p:sp>
      <p:sp>
        <p:nvSpPr>
          <p:cNvPr id="5" name="Footer Placeholder 4"/>
          <p:cNvSpPr>
            <a:spLocks noGrp="1"/>
          </p:cNvSpPr>
          <p:nvPr>
            <p:ph type="ftr" sz="quarter" idx="11"/>
          </p:nvPr>
        </p:nvSpPr>
        <p:spPr/>
        <p:txBody>
          <a:bodyPr/>
          <a:lstStyle>
            <a:lvl1pPr>
              <a:defRPr baseline="0">
                <a:solidFill>
                  <a:schemeClr val="bg1"/>
                </a:solidFill>
              </a:defRPr>
            </a:lvl1pPr>
          </a:lstStyle>
          <a:p>
            <a:pPr>
              <a:defRPr/>
            </a:pPr>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CCCB7CC-505B-488F-A1EC-FA1893689D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5875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56C09F2-8D0E-4175-B959-D471C2195E4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951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70CB20C-ABAC-43BF-A5BC-A6CB37A3A1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6945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F17881A-4C4D-4E88-8A8E-8E6BFCF9967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37525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0024CF5-984D-4965-93C5-AF6495E111A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421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56C09F2-8D0E-4175-B959-D471C2195E4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7091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29966D1-2BF6-4E2F-980F-0A8036A7C12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9885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F1F1F64D-3553-4B73-9675-B1A2039EEEA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452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A1213F1-5ED4-4F73-948D-1B308A709B3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3611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7099EC6-4563-406F-9C87-BD65DA715E6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8297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BFDA405-17F7-48F0-8A6A-599EA56EC34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0212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D26CA84-BADC-46FB-90BC-E1D29D40937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099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2631883"/>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0282163"/>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2041275"/>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32075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70CB20C-ABAC-43BF-A5BC-A6CB37A3A1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62121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116279"/>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7253412"/>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971057"/>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7222374"/>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9018431"/>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7637786"/>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3714343"/>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987933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539583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28022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F17881A-4C4D-4E88-8A8E-8E6BFCF9967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689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006895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462606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355036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143591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0514519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219960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274713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5131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0024CF5-984D-4965-93C5-AF6495E111A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06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29966D1-2BF6-4E2F-980F-0A8036A7C12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8598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F1F1F64D-3553-4B73-9675-B1A2039EEEA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6188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A1213F1-5ED4-4F73-948D-1B308A709B3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489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992201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7099EC6-4563-406F-9C87-BD65DA715E6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1135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BFDA405-17F7-48F0-8A6A-599EA56EC34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55983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D26CA84-BADC-46FB-90BC-E1D29D40937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271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6429745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066940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366212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310066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106571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386491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649435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2666450"/>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7522049"/>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7681280"/>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371117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3634546"/>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EB3F210-ED59-4E79-8577-66DF4A13149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27795700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8D94DA-A38A-4E66-92A0-97A9E8BF9E6B}"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9013917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BFE9F1A-0AF8-48E6-8174-0EEC616E72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8570830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BCDC04-D09C-4EC5-9E1F-C2559687FFC6}"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91379320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C3207F4-82A6-4A95-A8D8-202DD250DC1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52739719"/>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74654F1-9DC9-4A50-8A3B-9FEFE7F8CD43}"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1513553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8346584"/>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0D1CE17-890A-4F4F-9EFC-7E67A6822A4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78878023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BA16D7C-004C-4093-8763-8302C8DE88E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74631481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465B64D-BC0A-4EFC-885A-60A921BC9AB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7624301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FA4D0E2-4F80-4E59-8997-381B55A06943}"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8445859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F09EA5-81B8-47E1-9C15-53C13B456E9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2012657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92100"/>
            <a:ext cx="8229600" cy="5727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41F46FA-7BA5-4F39-AA71-46688EA97C23}"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9014467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050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386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264E9B1A-F50E-4C57-BC8C-FB83F9A576D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70436524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050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98116B7-BCA2-4E0D-A7CC-88288603D4E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08474237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703790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440866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9579921"/>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2912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3305001"/>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800511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503853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410622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053407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452534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603800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7962633"/>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417240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3464803"/>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605029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744746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57918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285172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180836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7073137"/>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2534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5049377"/>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918013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086280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7748826"/>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194432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987346"/>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964732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2324172"/>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6142843"/>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7040723"/>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666979"/>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5845876"/>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8360045"/>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143152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4545470"/>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4260049"/>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1779502"/>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9819939"/>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5235102"/>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3034189"/>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321627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8373005"/>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5187513"/>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98762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375375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2228694"/>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4550380"/>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5583923"/>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761259"/>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9394949"/>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5923104"/>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865761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4672688"/>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2554976"/>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9847495"/>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608287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1.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3.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4.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4.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2.jpeg"/><Relationship Id="rId2" Type="http://schemas.openxmlformats.org/officeDocument/2006/relationships/slideLayout" Target="../slideLayouts/slideLayout35.xml"/><Relationship Id="rId16" Type="http://schemas.openxmlformats.org/officeDocument/2006/relationships/image" Target="../media/image1.jpe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4.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87459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1" charset="-128"/>
              </a:defRPr>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1" charset="-128"/>
              </a:defRPr>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pPr>
            <a:fld id="{D9681E13-4C3B-4AE8-B909-703A56D46CF4}"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726617597"/>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9F511B-8807-43C8-B499-0508F25F3A9F}"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3C4BB3-B6E4-4325-9EC3-6B53FE8802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4156836"/>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1" charset="-128"/>
              </a:defRPr>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1" charset="-128"/>
              </a:defRPr>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pPr>
            <a:fld id="{D9681E13-4C3B-4AE8-B909-703A56D46CF4}"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801562280"/>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ea typeface="ＭＳ Ｐゴシック" panose="020B0600070205080204" pitchFamily="34" charset="-128"/>
              </a:rPr>
              <a:pPr/>
              <a:t>11/9/2015</a:t>
            </a:fld>
            <a:endParaRPr lang="en-US">
              <a:solidFill>
                <a:prstClr val="black">
                  <a:tint val="75000"/>
                </a:prstClr>
              </a:solidFill>
              <a:ea typeface="ＭＳ Ｐゴシック" panose="020B0600070205080204"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a typeface="ＭＳ Ｐゴシック" panose="020B0600070205080204" pitchFamily="34"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ea typeface="ＭＳ Ｐゴシック" panose="020B0600070205080204" pitchFamily="34" charset="-128"/>
              </a:rPr>
              <a:pPr/>
              <a:t>‹#›</a:t>
            </a:fld>
            <a:endParaRPr lang="en-US">
              <a:solidFill>
                <a:prstClr val="black">
                  <a:tint val="75000"/>
                </a:prstClr>
              </a:solidFill>
              <a:ea typeface="ＭＳ Ｐゴシック" panose="020B0600070205080204" pitchFamily="34" charset="-128"/>
            </a:endParaRPr>
          </a:p>
        </p:txBody>
      </p:sp>
    </p:spTree>
    <p:extLst>
      <p:ext uri="{BB962C8B-B14F-4D97-AF65-F5344CB8AC3E}">
        <p14:creationId xmlns:p14="http://schemas.microsoft.com/office/powerpoint/2010/main" val="618326985"/>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4FA72-BBC2-492D-9AB8-4E7CCE46B749}"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7ABC99-2999-49B4-95F9-42EC79B93C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9642276"/>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1" charset="-128"/>
              </a:defRPr>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1" charset="-128"/>
              </a:defRPr>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pPr>
            <a:fld id="{D9681E13-4C3B-4AE8-B909-703A56D46CF4}"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3350998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967567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65219"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52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pPr fontAlgn="base">
              <a:spcBef>
                <a:spcPct val="0"/>
              </a:spcBef>
              <a:spcAft>
                <a:spcPct val="0"/>
              </a:spcAft>
              <a:defRPr/>
            </a:pPr>
            <a:endParaRPr lang="en-US">
              <a:solidFill>
                <a:srgbClr val="FFFFFF"/>
              </a:solidFill>
            </a:endParaRPr>
          </a:p>
        </p:txBody>
      </p:sp>
      <p:sp>
        <p:nvSpPr>
          <p:cNvPr id="2652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pPr fontAlgn="base">
              <a:spcBef>
                <a:spcPct val="0"/>
              </a:spcBef>
              <a:spcAft>
                <a:spcPct val="0"/>
              </a:spcAft>
              <a:defRPr/>
            </a:pPr>
            <a:endParaRPr lang="en-US">
              <a:solidFill>
                <a:srgbClr val="FFFFFF"/>
              </a:solidFill>
            </a:endParaRPr>
          </a:p>
        </p:txBody>
      </p:sp>
      <p:sp>
        <p:nvSpPr>
          <p:cNvPr id="2652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charset="0"/>
              </a:defRPr>
            </a:lvl1pPr>
          </a:lstStyle>
          <a:p>
            <a:pPr fontAlgn="base">
              <a:spcBef>
                <a:spcPct val="0"/>
              </a:spcBef>
              <a:spcAft>
                <a:spcPct val="0"/>
              </a:spcAft>
              <a:defRPr/>
            </a:pPr>
            <a:fld id="{BB8BFCF4-7235-40B7-B9E2-B64E40497F65}" type="slidenum">
              <a:rPr lang="en-US">
                <a:solidFill>
                  <a:srgbClr val="FFFFFF"/>
                </a:solidFill>
              </a:rPr>
              <a:pPr fontAlgn="base">
                <a:spcBef>
                  <a:spcPct val="0"/>
                </a:spcBef>
                <a:spcAft>
                  <a:spcPct val="0"/>
                </a:spcAft>
                <a:defRPr/>
              </a:pPr>
              <a:t>‹#›</a:t>
            </a:fld>
            <a:endParaRPr lang="en-US">
              <a:solidFill>
                <a:srgbClr val="FFFFFF"/>
              </a:solidFill>
            </a:endParaRPr>
          </a:p>
        </p:txBody>
      </p:sp>
      <p:pic>
        <p:nvPicPr>
          <p:cNvPr id="2055" name="Picture 7" descr="RU_SIG_HZ_U_CMYK_S"/>
          <p:cNvPicPr>
            <a:picLocks noChangeAspect="1" noChangeArrowheads="1"/>
          </p:cNvPicPr>
          <p:nvPr/>
        </p:nvPicPr>
        <p:blipFill>
          <a:blip r:embed="rId17" cstate="print"/>
          <a:srcRect l="4146" t="6227" r="-1456" b="11609"/>
          <a:stretch>
            <a:fillRect/>
          </a:stretch>
        </p:blipFill>
        <p:spPr bwMode="auto">
          <a:xfrm>
            <a:off x="6705600" y="6172200"/>
            <a:ext cx="2438400" cy="685800"/>
          </a:xfrm>
          <a:prstGeom prst="rect">
            <a:avLst/>
          </a:prstGeom>
          <a:noFill/>
          <a:ln w="9525">
            <a:noFill/>
            <a:miter lim="800000"/>
            <a:headEnd/>
            <a:tailEnd/>
          </a:ln>
        </p:spPr>
      </p:pic>
    </p:spTree>
    <p:extLst>
      <p:ext uri="{BB962C8B-B14F-4D97-AF65-F5344CB8AC3E}">
        <p14:creationId xmlns:p14="http://schemas.microsoft.com/office/powerpoint/2010/main" val="2077977669"/>
      </p:ext>
    </p:extLst>
  </p:cSld>
  <p:clrMap bg1="dk2" tx1="lt1" bg2="dk1"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transition>
    <p:fade/>
  </p:transition>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9906449"/>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09730"/>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9334124"/>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rPr>
              <a:pPr/>
              <a:t>11/9/2015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1581047"/>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0C4-62BF-4C17-86EA-E286F1EF6E51}" type="datetimeFigureOut">
              <a:rPr lang="en-US" smtClean="0">
                <a:solidFill>
                  <a:prstClr val="black">
                    <a:tint val="75000"/>
                  </a:prstClr>
                </a:solidFill>
                <a:ea typeface="ＭＳ Ｐゴシック" panose="020B0600070205080204" pitchFamily="34" charset="-128"/>
              </a:rPr>
              <a:pPr/>
              <a:t>11/9/2015</a:t>
            </a:fld>
            <a:endParaRPr lang="en-US">
              <a:solidFill>
                <a:prstClr val="black">
                  <a:tint val="75000"/>
                </a:prstClr>
              </a:solidFill>
              <a:ea typeface="ＭＳ Ｐゴシック" panose="020B0600070205080204"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a typeface="ＭＳ Ｐゴシック" panose="020B0600070205080204" pitchFamily="34"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3CCB-FAB1-4C1F-A15B-92C40D33FC94}" type="slidenum">
              <a:rPr lang="en-US" smtClean="0">
                <a:solidFill>
                  <a:prstClr val="black">
                    <a:tint val="75000"/>
                  </a:prstClr>
                </a:solidFill>
                <a:ea typeface="ＭＳ Ｐゴシック" panose="020B0600070205080204" pitchFamily="34" charset="-128"/>
              </a:rPr>
              <a:pPr/>
              <a:t>‹#›</a:t>
            </a:fld>
            <a:endParaRPr lang="en-US">
              <a:solidFill>
                <a:prstClr val="black">
                  <a:tint val="75000"/>
                </a:prstClr>
              </a:solidFill>
              <a:ea typeface="ＭＳ Ｐゴシック" panose="020B0600070205080204" pitchFamily="34" charset="-128"/>
            </a:endParaRPr>
          </a:p>
        </p:txBody>
      </p:sp>
    </p:spTree>
    <p:extLst>
      <p:ext uri="{BB962C8B-B14F-4D97-AF65-F5344CB8AC3E}">
        <p14:creationId xmlns:p14="http://schemas.microsoft.com/office/powerpoint/2010/main" val="1561212449"/>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NASA_GSFC_jetstream.mov"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tiff"/><Relationship Id="rId5" Type="http://schemas.openxmlformats.org/officeDocument/2006/relationships/image" Target="../media/image5.gif"/><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125.xml"/><Relationship Id="rId5" Type="http://schemas.openxmlformats.org/officeDocument/2006/relationships/image" Target="../media/image25.png"/><Relationship Id="rId4" Type="http://schemas.openxmlformats.org/officeDocument/2006/relationships/image" Target="../media/image24.gif"/></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42.xml"/><Relationship Id="rId4" Type="http://schemas.openxmlformats.org/officeDocument/2006/relationships/hyperlink" Target="Arctic%20ice%20age,%201987-2014.mp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hyperlink" Target="../Videos/Arctic%20ice%20age,%201987-2014.mp4" TargetMode="Externa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control" Target="../activeX/activeX2.xml"/><Relationship Id="rId7" Type="http://schemas.openxmlformats.org/officeDocument/2006/relationships/image" Target="../media/image40.png"/><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slideLayout" Target="../slideLayouts/slideLayout147.xml"/></Relationships>
</file>

<file path=ppt/slides/_rels/slide18.xml.rels><?xml version="1.0" encoding="UTF-8" standalone="yes"?>
<Relationships xmlns="http://schemas.openxmlformats.org/package/2006/relationships"><Relationship Id="rId3" Type="http://schemas.openxmlformats.org/officeDocument/2006/relationships/hyperlink" Target="jetstream.mp4" TargetMode="External"/><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6.xml"/></Relationships>
</file>

<file path=ppt/slides/_rels/slide23.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114.xml"/></Relationships>
</file>

<file path=ppt/slides/_rels/slide2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6.xml"/></Relationships>
</file>

<file path=ppt/slides/_rels/slide2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98.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pn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xml"/><Relationship Id="rId1" Type="http://schemas.openxmlformats.org/officeDocument/2006/relationships/slideLayout" Target="../slideLayouts/slideLayout103.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81.xml"/></Relationships>
</file>

<file path=ppt/slides/_rels/slide31.xml.rels><?xml version="1.0" encoding="UTF-8" standalone="yes"?>
<Relationships xmlns="http://schemas.openxmlformats.org/package/2006/relationships"><Relationship Id="rId2" Type="http://schemas.openxmlformats.org/officeDocument/2006/relationships/image" Target="../media/image65.gif"/><Relationship Id="rId1" Type="http://schemas.openxmlformats.org/officeDocument/2006/relationships/slideLayout" Target="../slideLayouts/slideLayout87.xml"/></Relationships>
</file>

<file path=ppt/slides/_rels/slide32.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gif"/><Relationship Id="rId1" Type="http://schemas.openxmlformats.org/officeDocument/2006/relationships/slideLayout" Target="../slideLayouts/slideLayout7.xml"/><Relationship Id="rId4" Type="http://schemas.openxmlformats.org/officeDocument/2006/relationships/image" Target="../media/image68.gif"/></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9000" b="-19000"/>
          </a:stretch>
        </a:blipFill>
        <a:effectLst/>
      </p:bgPr>
    </p:bg>
    <p:spTree>
      <p:nvGrpSpPr>
        <p:cNvPr id="1" name=""/>
        <p:cNvGrpSpPr/>
        <p:nvPr/>
      </p:nvGrpSpPr>
      <p:grpSpPr>
        <a:xfrm>
          <a:off x="0" y="0"/>
          <a:ext cx="0" cy="0"/>
          <a:chOff x="0" y="0"/>
          <a:chExt cx="0" cy="0"/>
        </a:xfrm>
      </p:grpSpPr>
      <p:pic>
        <p:nvPicPr>
          <p:cNvPr id="6" name="Picture 5">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1" y="3505160"/>
            <a:ext cx="4476750" cy="3352840"/>
          </a:xfrm>
          <a:prstGeom prst="rect">
            <a:avLst/>
          </a:prstGeom>
        </p:spPr>
      </p:pic>
      <p:sp>
        <p:nvSpPr>
          <p:cNvPr id="2" name="TextBox 1"/>
          <p:cNvSpPr txBox="1"/>
          <p:nvPr/>
        </p:nvSpPr>
        <p:spPr>
          <a:xfrm>
            <a:off x="243445" y="838200"/>
            <a:ext cx="8542723" cy="1077218"/>
          </a:xfrm>
          <a:prstGeom prst="rect">
            <a:avLst/>
          </a:prstGeom>
          <a:noFill/>
        </p:spPr>
        <p:txBody>
          <a:bodyPr wrap="none" rtlCol="0">
            <a:spAutoFit/>
          </a:bodyPr>
          <a:lstStyle/>
          <a:p>
            <a:pPr algn="ctr"/>
            <a:r>
              <a:rPr lang="en-US" sz="3200" b="1" dirty="0">
                <a:solidFill>
                  <a:srgbClr val="FFFF00"/>
                </a:solidFill>
                <a:effectLst>
                  <a:glow rad="228600">
                    <a:srgbClr val="FF0000">
                      <a:alpha val="40000"/>
                    </a:srgbClr>
                  </a:glow>
                  <a:outerShdw blurRad="38100" dist="38100" dir="2700000" algn="tl">
                    <a:srgbClr val="000000">
                      <a:alpha val="43137"/>
                    </a:srgbClr>
                  </a:outerShdw>
                </a:effectLst>
                <a:latin typeface="Comic Sans MS" panose="030F0702030302020204" pitchFamily="66" charset="0"/>
              </a:rPr>
              <a:t>Crazy Weather and the Arctic Meltdown:</a:t>
            </a:r>
          </a:p>
          <a:p>
            <a:pPr algn="ctr"/>
            <a:r>
              <a:rPr lang="en-US" sz="3200" b="1" dirty="0">
                <a:solidFill>
                  <a:srgbClr val="FFFF00"/>
                </a:solidFill>
                <a:effectLst>
                  <a:glow rad="228600">
                    <a:srgbClr val="FF0000">
                      <a:alpha val="40000"/>
                    </a:srgbClr>
                  </a:glow>
                  <a:outerShdw blurRad="38100" dist="38100" dir="2700000" algn="tl">
                    <a:srgbClr val="000000">
                      <a:alpha val="43137"/>
                    </a:srgbClr>
                  </a:outerShdw>
                </a:effectLst>
                <a:latin typeface="Comic Sans MS" panose="030F0702030302020204" pitchFamily="66" charset="0"/>
              </a:rPr>
              <a:t>Are They Connected?</a:t>
            </a:r>
          </a:p>
        </p:txBody>
      </p:sp>
      <p:sp>
        <p:nvSpPr>
          <p:cNvPr id="3" name="TextBox 2"/>
          <p:cNvSpPr txBox="1"/>
          <p:nvPr/>
        </p:nvSpPr>
        <p:spPr>
          <a:xfrm>
            <a:off x="1676143" y="3805297"/>
            <a:ext cx="5651995" cy="1631216"/>
          </a:xfrm>
          <a:prstGeom prst="rect">
            <a:avLst/>
          </a:prstGeom>
          <a:noFill/>
        </p:spPr>
        <p:txBody>
          <a:bodyPr wrap="none" rtlCol="0">
            <a:spAutoFit/>
          </a:bodyPr>
          <a:lstStyle/>
          <a:p>
            <a:pPr algn="ctr"/>
            <a:r>
              <a:rPr lang="en-US" sz="2400" i="1" dirty="0">
                <a:solidFill>
                  <a:prstClr val="white"/>
                </a:solidFill>
                <a:effectLst>
                  <a:glow rad="101600">
                    <a:srgbClr val="C0504D">
                      <a:satMod val="175000"/>
                      <a:alpha val="40000"/>
                    </a:srgbClr>
                  </a:glow>
                  <a:outerShdw blurRad="38100" dist="38100" dir="2700000" algn="tl">
                    <a:srgbClr val="000000">
                      <a:alpha val="43137"/>
                    </a:srgbClr>
                  </a:outerShdw>
                </a:effectLst>
              </a:rPr>
              <a:t>Jennifer Francis</a:t>
            </a:r>
          </a:p>
          <a:p>
            <a:pPr algn="ctr"/>
            <a:r>
              <a:rPr lang="en-US" sz="2400" dirty="0">
                <a:solidFill>
                  <a:prstClr val="white"/>
                </a:solidFill>
                <a:effectLst>
                  <a:glow rad="101600">
                    <a:srgbClr val="C0504D">
                      <a:satMod val="175000"/>
                      <a:alpha val="40000"/>
                    </a:srgbClr>
                  </a:glow>
                  <a:outerShdw blurRad="38100" dist="38100" dir="2700000" algn="tl">
                    <a:srgbClr val="000000">
                      <a:alpha val="43137"/>
                    </a:srgbClr>
                  </a:outerShdw>
                </a:effectLst>
              </a:rPr>
              <a:t>Department of Marine and Coastal Sciences</a:t>
            </a:r>
          </a:p>
          <a:p>
            <a:pPr algn="ctr"/>
            <a:r>
              <a:rPr lang="en-US" sz="2400" dirty="0">
                <a:solidFill>
                  <a:prstClr val="white"/>
                </a:solidFill>
                <a:effectLst>
                  <a:glow rad="101600">
                    <a:srgbClr val="C0504D">
                      <a:satMod val="175000"/>
                      <a:alpha val="40000"/>
                    </a:srgbClr>
                  </a:glow>
                  <a:outerShdw blurRad="38100" dist="38100" dir="2700000" algn="tl">
                    <a:srgbClr val="000000">
                      <a:alpha val="43137"/>
                    </a:srgbClr>
                  </a:outerShdw>
                </a:effectLst>
              </a:rPr>
              <a:t>Rutgers University</a:t>
            </a:r>
          </a:p>
          <a:p>
            <a:pPr algn="ctr">
              <a:spcBef>
                <a:spcPts val="1200"/>
              </a:spcBef>
            </a:pPr>
            <a:endParaRPr lang="en-US" dirty="0">
              <a:solidFill>
                <a:prstClr val="white"/>
              </a:solidFill>
              <a:effectLst>
                <a:glow rad="101600">
                  <a:srgbClr val="C0504D">
                    <a:satMod val="175000"/>
                    <a:alpha val="40000"/>
                  </a:srgbClr>
                </a:glow>
                <a:outerShdw blurRad="38100" dist="38100" dir="2700000" algn="tl">
                  <a:srgbClr val="000000">
                    <a:alpha val="43137"/>
                  </a:srgbClr>
                </a:outerShdw>
              </a:effectLst>
            </a:endParaRPr>
          </a:p>
        </p:txBody>
      </p:sp>
      <p:pic>
        <p:nvPicPr>
          <p:cNvPr id="4" name="Picture 3" descr="l_imcs.gif"/>
          <p:cNvPicPr>
            <a:picLocks noChangeAspect="1"/>
          </p:cNvPicPr>
          <p:nvPr/>
        </p:nvPicPr>
        <p:blipFill>
          <a:blip r:embed="rId5" cstate="print"/>
          <a:stretch>
            <a:fillRect/>
          </a:stretch>
        </p:blipFill>
        <p:spPr>
          <a:xfrm>
            <a:off x="304800" y="5571781"/>
            <a:ext cx="990600" cy="1133819"/>
          </a:xfrm>
          <a:prstGeom prst="rect">
            <a:avLst/>
          </a:prstGeom>
          <a:ln w="28575">
            <a:solidFill>
              <a:schemeClr val="tx1"/>
            </a:solidFill>
          </a:ln>
        </p:spPr>
      </p:pic>
      <p:pic>
        <p:nvPicPr>
          <p:cNvPr id="5" name="Picture 4" descr="RU_SIG_HZ_U_CMYK_S.tif"/>
          <p:cNvPicPr>
            <a:picLocks noChangeAspect="1"/>
          </p:cNvPicPr>
          <p:nvPr/>
        </p:nvPicPr>
        <p:blipFill>
          <a:blip r:embed="rId6" cstate="print"/>
          <a:stretch>
            <a:fillRect/>
          </a:stretch>
        </p:blipFill>
        <p:spPr>
          <a:xfrm>
            <a:off x="7010400" y="6096805"/>
            <a:ext cx="1828800" cy="608795"/>
          </a:xfrm>
          <a:prstGeom prst="rect">
            <a:avLst/>
          </a:prstGeom>
          <a:ln w="38100">
            <a:solidFill>
              <a:schemeClr val="tx1"/>
            </a:solidFill>
          </a:ln>
        </p:spPr>
      </p:pic>
      <p:cxnSp>
        <p:nvCxnSpPr>
          <p:cNvPr id="8" name="Straight Connector 7"/>
          <p:cNvCxnSpPr/>
          <p:nvPr/>
        </p:nvCxnSpPr>
        <p:spPr>
          <a:xfrm>
            <a:off x="0" y="0"/>
            <a:ext cx="9144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6858000"/>
            <a:ext cx="9144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41927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8100000" scaled="1"/>
          <a:tileRect/>
        </a:gradFill>
        <a:effectLst/>
      </p:bgPr>
    </p:bg>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76200" y="152400"/>
            <a:ext cx="4027488" cy="1384300"/>
          </a:xfrm>
        </p:spPr>
        <p:txBody>
          <a:bodyPr>
            <a:normAutofit/>
          </a:bodyPr>
          <a:lstStyle/>
          <a:p>
            <a:r>
              <a:rPr lang="en-US" sz="3200" dirty="0">
                <a:solidFill>
                  <a:srgbClr val="FFFF00"/>
                </a:solidFill>
                <a:effectLst>
                  <a:glow rad="228600">
                    <a:schemeClr val="accent6">
                      <a:satMod val="175000"/>
                      <a:alpha val="40000"/>
                    </a:schemeClr>
                  </a:glow>
                </a:effectLst>
                <a:latin typeface="Comic Sans MS" pitchFamily="66" charset="0"/>
              </a:rPr>
              <a:t>E</a:t>
            </a:r>
            <a:r>
              <a:rPr lang="en-US" sz="3200" dirty="0" smtClean="0">
                <a:solidFill>
                  <a:srgbClr val="FFFF00"/>
                </a:solidFill>
                <a:effectLst>
                  <a:glow rad="228600">
                    <a:schemeClr val="accent6">
                      <a:satMod val="175000"/>
                      <a:alpha val="40000"/>
                    </a:schemeClr>
                  </a:glow>
                </a:effectLst>
                <a:latin typeface="Comic Sans MS" pitchFamily="66" charset="0"/>
              </a:rPr>
              <a:t>vidence implicating humans</a:t>
            </a:r>
            <a:endParaRPr lang="en-US" sz="3200" dirty="0">
              <a:solidFill>
                <a:srgbClr val="FFFF00"/>
              </a:solidFill>
              <a:effectLst>
                <a:glow rad="228600">
                  <a:schemeClr val="accent6">
                    <a:satMod val="175000"/>
                    <a:alpha val="40000"/>
                  </a:schemeClr>
                </a:glow>
              </a:effectLst>
              <a:latin typeface="Comic Sans MS" pitchFamily="66" charset="0"/>
            </a:endParaRPr>
          </a:p>
        </p:txBody>
      </p:sp>
      <p:sp>
        <p:nvSpPr>
          <p:cNvPr id="193539" name="Rectangle 3"/>
          <p:cNvSpPr>
            <a:spLocks noGrp="1" noChangeArrowheads="1"/>
          </p:cNvSpPr>
          <p:nvPr>
            <p:ph type="body" idx="1"/>
          </p:nvPr>
        </p:nvSpPr>
        <p:spPr>
          <a:xfrm>
            <a:off x="228600" y="1828800"/>
            <a:ext cx="3429000" cy="4419600"/>
          </a:xfrm>
        </p:spPr>
        <p:txBody>
          <a:bodyPr>
            <a:normAutofit lnSpcReduction="10000"/>
          </a:bodyPr>
          <a:lstStyle/>
          <a:p>
            <a:pPr marL="0" indent="0">
              <a:buFontTx/>
              <a:buNone/>
            </a:pPr>
            <a:r>
              <a:rPr lang="en-US" sz="2800" dirty="0" smtClean="0">
                <a:solidFill>
                  <a:srgbClr val="FFFF00"/>
                </a:solidFill>
                <a:latin typeface="Comic Sans MS" pitchFamily="66" charset="0"/>
              </a:rPr>
              <a:t>One of our best tools: </a:t>
            </a:r>
            <a:r>
              <a:rPr lang="en-US" sz="2800" dirty="0" smtClean="0">
                <a:solidFill>
                  <a:schemeClr val="bg1"/>
                </a:solidFill>
                <a:latin typeface="Comic Sans MS" pitchFamily="66" charset="0"/>
              </a:rPr>
              <a:t>computer programs </a:t>
            </a:r>
          </a:p>
          <a:p>
            <a:pPr marL="0" indent="0">
              <a:buFontTx/>
              <a:buNone/>
            </a:pPr>
            <a:r>
              <a:rPr lang="en-US" sz="2800" dirty="0" smtClean="0">
                <a:solidFill>
                  <a:srgbClr val="FFFF00"/>
                </a:solidFill>
                <a:latin typeface="Comic Sans MS" pitchFamily="66" charset="0"/>
              </a:rPr>
              <a:t>- climate</a:t>
            </a:r>
            <a:r>
              <a:rPr lang="en-US" sz="2800" dirty="0" smtClean="0">
                <a:solidFill>
                  <a:schemeClr val="bg1"/>
                </a:solidFill>
                <a:latin typeface="Comic Sans MS" pitchFamily="66" charset="0"/>
              </a:rPr>
              <a:t> </a:t>
            </a:r>
            <a:r>
              <a:rPr lang="en-US" sz="2800" dirty="0" smtClean="0">
                <a:solidFill>
                  <a:srgbClr val="FFFF00"/>
                </a:solidFill>
                <a:latin typeface="Comic Sans MS" pitchFamily="66" charset="0"/>
              </a:rPr>
              <a:t>models -</a:t>
            </a:r>
            <a:r>
              <a:rPr lang="en-US" sz="2800" dirty="0" smtClean="0">
                <a:solidFill>
                  <a:schemeClr val="bg1"/>
                </a:solidFill>
                <a:latin typeface="Comic Sans MS" pitchFamily="66" charset="0"/>
              </a:rPr>
              <a:t> that simulate the complex physics of the atmosphere, ocean, snow, ice, and land and all the forces acting on them.</a:t>
            </a:r>
            <a:endParaRPr lang="en-US" sz="2800" u="sng" dirty="0">
              <a:solidFill>
                <a:schemeClr val="bg1"/>
              </a:solidFill>
              <a:latin typeface="Comic Sans MS" pitchFamily="66" charset="0"/>
              <a:cs typeface="Times New Roman" pitchFamily="18" charset="0"/>
            </a:endParaRPr>
          </a:p>
        </p:txBody>
      </p:sp>
      <p:grpSp>
        <p:nvGrpSpPr>
          <p:cNvPr id="2" name="Group 2"/>
          <p:cNvGrpSpPr/>
          <p:nvPr/>
        </p:nvGrpSpPr>
        <p:grpSpPr>
          <a:xfrm>
            <a:off x="4114800" y="152400"/>
            <a:ext cx="4876800" cy="3143250"/>
            <a:chOff x="4267200" y="609600"/>
            <a:chExt cx="4876800" cy="3143250"/>
          </a:xfrm>
          <a:effectLst>
            <a:glow rad="228600">
              <a:schemeClr val="accent6">
                <a:satMod val="175000"/>
                <a:alpha val="40000"/>
              </a:schemeClr>
            </a:glow>
          </a:effectLst>
        </p:grpSpPr>
        <p:pic>
          <p:nvPicPr>
            <p:cNvPr id="193540" name="Picture 4"/>
            <p:cNvPicPr>
              <a:picLocks noChangeAspect="1" noChangeArrowheads="1"/>
            </p:cNvPicPr>
            <p:nvPr/>
          </p:nvPicPr>
          <p:blipFill rotWithShape="1">
            <a:blip r:embed="rId3" cstate="print"/>
            <a:srcRect t="52035"/>
            <a:stretch/>
          </p:blipFill>
          <p:spPr bwMode="auto">
            <a:xfrm>
              <a:off x="4267200" y="609600"/>
              <a:ext cx="4876800" cy="3143250"/>
            </a:xfrm>
            <a:prstGeom prst="rect">
              <a:avLst/>
            </a:prstGeom>
            <a:noFill/>
            <a:ln w="9525">
              <a:noFill/>
              <a:miter lim="800000"/>
              <a:headEnd/>
              <a:tailEnd/>
            </a:ln>
            <a:effectLst/>
          </p:spPr>
        </p:pic>
        <p:grpSp>
          <p:nvGrpSpPr>
            <p:cNvPr id="3" name="Group 1"/>
            <p:cNvGrpSpPr/>
            <p:nvPr/>
          </p:nvGrpSpPr>
          <p:grpSpPr>
            <a:xfrm>
              <a:off x="5257800" y="835025"/>
              <a:ext cx="2209800" cy="2136775"/>
              <a:chOff x="5257800" y="3962400"/>
              <a:chExt cx="2209800" cy="2136775"/>
            </a:xfrm>
          </p:grpSpPr>
          <p:sp>
            <p:nvSpPr>
              <p:cNvPr id="193543" name="Text Box 7"/>
              <p:cNvSpPr txBox="1">
                <a:spLocks noChangeArrowheads="1"/>
              </p:cNvSpPr>
              <p:nvPr/>
            </p:nvSpPr>
            <p:spPr bwMode="auto">
              <a:xfrm>
                <a:off x="5257800" y="3962400"/>
                <a:ext cx="2209800" cy="506413"/>
              </a:xfrm>
              <a:prstGeom prst="rect">
                <a:avLst/>
              </a:prstGeom>
              <a:noFill/>
              <a:ln w="9525">
                <a:noFill/>
                <a:miter lim="800000"/>
                <a:headEnd/>
                <a:tailEnd/>
              </a:ln>
              <a:effectLst/>
            </p:spPr>
            <p:txBody>
              <a:bodyPr>
                <a:spAutoFit/>
              </a:bodyPr>
              <a:lstStyle/>
              <a:p>
                <a:pPr fontAlgn="base">
                  <a:lnSpc>
                    <a:spcPct val="50000"/>
                  </a:lnSpc>
                  <a:spcBef>
                    <a:spcPct val="50000"/>
                  </a:spcBef>
                  <a:spcAft>
                    <a:spcPct val="0"/>
                  </a:spcAft>
                </a:pPr>
                <a:r>
                  <a:rPr lang="en-US" b="1" dirty="0">
                    <a:solidFill>
                      <a:srgbClr val="3366FF"/>
                    </a:solidFill>
                    <a:latin typeface="Arial" charset="0"/>
                  </a:rPr>
                  <a:t>Solar + volcanic</a:t>
                </a:r>
              </a:p>
              <a:p>
                <a:pPr fontAlgn="base">
                  <a:lnSpc>
                    <a:spcPct val="50000"/>
                  </a:lnSpc>
                  <a:spcBef>
                    <a:spcPct val="50000"/>
                  </a:spcBef>
                  <a:spcAft>
                    <a:spcPct val="0"/>
                  </a:spcAft>
                </a:pPr>
                <a:r>
                  <a:rPr lang="en-US" b="1" dirty="0">
                    <a:solidFill>
                      <a:srgbClr val="3366FF"/>
                    </a:solidFill>
                    <a:latin typeface="Arial" charset="0"/>
                  </a:rPr>
                  <a:t>(natural)</a:t>
                </a:r>
              </a:p>
            </p:txBody>
          </p:sp>
          <p:sp>
            <p:nvSpPr>
              <p:cNvPr id="193544" name="Text Box 8"/>
              <p:cNvSpPr txBox="1">
                <a:spLocks noChangeArrowheads="1"/>
              </p:cNvSpPr>
              <p:nvPr/>
            </p:nvSpPr>
            <p:spPr bwMode="auto">
              <a:xfrm>
                <a:off x="5334000" y="4419600"/>
                <a:ext cx="885825" cy="274638"/>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000000"/>
                    </a:solidFill>
                    <a:latin typeface="Arial" charset="0"/>
                  </a:rPr>
                  <a:t>Observed</a:t>
                </a:r>
              </a:p>
            </p:txBody>
          </p:sp>
          <p:sp>
            <p:nvSpPr>
              <p:cNvPr id="193546" name="Line 10"/>
              <p:cNvSpPr>
                <a:spLocks noChangeShapeType="1"/>
              </p:cNvSpPr>
              <p:nvPr/>
            </p:nvSpPr>
            <p:spPr bwMode="auto">
              <a:xfrm>
                <a:off x="6172200" y="4572000"/>
                <a:ext cx="381000" cy="152400"/>
              </a:xfrm>
              <a:prstGeom prst="line">
                <a:avLst/>
              </a:prstGeom>
              <a:noFill/>
              <a:ln w="38100">
                <a:solidFill>
                  <a:srgbClr val="000000"/>
                </a:solidFill>
                <a:round/>
                <a:headEnd/>
                <a:tailEnd type="triangle" w="med" len="med"/>
              </a:ln>
              <a:effectLst/>
            </p:spPr>
            <p:txBody>
              <a:bodyPr/>
              <a:lstStyle/>
              <a:p>
                <a:pPr fontAlgn="base">
                  <a:spcBef>
                    <a:spcPct val="0"/>
                  </a:spcBef>
                  <a:spcAft>
                    <a:spcPct val="0"/>
                  </a:spcAft>
                </a:pPr>
                <a:endParaRPr lang="en-US">
                  <a:solidFill>
                    <a:srgbClr val="FFFFFF"/>
                  </a:solidFill>
                  <a:latin typeface="Arial" charset="0"/>
                </a:endParaRPr>
              </a:p>
            </p:txBody>
          </p:sp>
          <p:sp>
            <p:nvSpPr>
              <p:cNvPr id="193547" name="Text Box 11"/>
              <p:cNvSpPr txBox="1">
                <a:spLocks noChangeArrowheads="1"/>
              </p:cNvSpPr>
              <p:nvPr/>
            </p:nvSpPr>
            <p:spPr bwMode="auto">
              <a:xfrm>
                <a:off x="5622925" y="5824538"/>
                <a:ext cx="803275" cy="274637"/>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0000CC"/>
                    </a:solidFill>
                    <a:latin typeface="Arial" charset="0"/>
                  </a:rPr>
                  <a:t>Modeled</a:t>
                </a:r>
              </a:p>
            </p:txBody>
          </p:sp>
          <p:sp>
            <p:nvSpPr>
              <p:cNvPr id="193548" name="Line 12"/>
              <p:cNvSpPr>
                <a:spLocks noChangeShapeType="1"/>
              </p:cNvSpPr>
              <p:nvPr/>
            </p:nvSpPr>
            <p:spPr bwMode="auto">
              <a:xfrm flipV="1">
                <a:off x="6400800" y="5181600"/>
                <a:ext cx="152400" cy="685800"/>
              </a:xfrm>
              <a:prstGeom prst="line">
                <a:avLst/>
              </a:prstGeom>
              <a:noFill/>
              <a:ln w="38100">
                <a:solidFill>
                  <a:srgbClr val="0070C0"/>
                </a:solidFill>
                <a:round/>
                <a:headEnd/>
                <a:tailEnd type="triangle" w="med" len="med"/>
              </a:ln>
              <a:effectLst/>
            </p:spPr>
            <p:txBody>
              <a:bodyPr/>
              <a:lstStyle/>
              <a:p>
                <a:pPr fontAlgn="base">
                  <a:spcBef>
                    <a:spcPct val="0"/>
                  </a:spcBef>
                  <a:spcAft>
                    <a:spcPct val="0"/>
                  </a:spcAft>
                </a:pPr>
                <a:endParaRPr lang="en-US">
                  <a:solidFill>
                    <a:srgbClr val="FFFFFF"/>
                  </a:solidFill>
                  <a:latin typeface="Arial" charset="0"/>
                </a:endParaRPr>
              </a:p>
            </p:txBody>
          </p:sp>
        </p:grpSp>
      </p:grpSp>
      <p:grpSp>
        <p:nvGrpSpPr>
          <p:cNvPr id="4" name="Group 3"/>
          <p:cNvGrpSpPr/>
          <p:nvPr/>
        </p:nvGrpSpPr>
        <p:grpSpPr>
          <a:xfrm>
            <a:off x="4114800" y="3495675"/>
            <a:ext cx="4876800" cy="3209925"/>
            <a:chOff x="4114800" y="3495675"/>
            <a:chExt cx="4876800" cy="3209925"/>
          </a:xfrm>
          <a:effectLst>
            <a:glow rad="228600">
              <a:schemeClr val="accent6">
                <a:satMod val="175000"/>
                <a:alpha val="40000"/>
              </a:schemeClr>
            </a:glow>
          </a:effectLst>
        </p:grpSpPr>
        <p:pic>
          <p:nvPicPr>
            <p:cNvPr id="14" name="Picture 4"/>
            <p:cNvPicPr>
              <a:picLocks noChangeAspect="1" noChangeArrowheads="1"/>
            </p:cNvPicPr>
            <p:nvPr/>
          </p:nvPicPr>
          <p:blipFill rotWithShape="1">
            <a:blip r:embed="rId3" cstate="print"/>
            <a:srcRect b="51017"/>
            <a:stretch/>
          </p:blipFill>
          <p:spPr bwMode="auto">
            <a:xfrm>
              <a:off x="4114800" y="3495675"/>
              <a:ext cx="4876800" cy="3209925"/>
            </a:xfrm>
            <a:prstGeom prst="rect">
              <a:avLst/>
            </a:prstGeom>
            <a:noFill/>
            <a:ln w="9525">
              <a:noFill/>
              <a:miter lim="800000"/>
              <a:headEnd/>
              <a:tailEnd/>
            </a:ln>
            <a:effectLst/>
          </p:spPr>
        </p:pic>
        <p:sp>
          <p:nvSpPr>
            <p:cNvPr id="193542" name="Text Box 6"/>
            <p:cNvSpPr txBox="1">
              <a:spLocks noChangeArrowheads="1"/>
            </p:cNvSpPr>
            <p:nvPr/>
          </p:nvSpPr>
          <p:spPr bwMode="auto">
            <a:xfrm>
              <a:off x="5029200" y="3836987"/>
              <a:ext cx="2362200" cy="506413"/>
            </a:xfrm>
            <a:prstGeom prst="rect">
              <a:avLst/>
            </a:prstGeom>
            <a:noFill/>
            <a:ln w="9525">
              <a:noFill/>
              <a:miter lim="800000"/>
              <a:headEnd/>
              <a:tailEnd/>
            </a:ln>
            <a:effectLst/>
          </p:spPr>
          <p:txBody>
            <a:bodyPr>
              <a:spAutoFit/>
            </a:bodyPr>
            <a:lstStyle/>
            <a:p>
              <a:pPr fontAlgn="base">
                <a:lnSpc>
                  <a:spcPct val="50000"/>
                </a:lnSpc>
                <a:spcBef>
                  <a:spcPct val="50000"/>
                </a:spcBef>
                <a:spcAft>
                  <a:spcPct val="0"/>
                </a:spcAft>
              </a:pPr>
              <a:r>
                <a:rPr lang="en-US" b="1" dirty="0">
                  <a:solidFill>
                    <a:srgbClr val="FF0000"/>
                  </a:solidFill>
                  <a:latin typeface="Arial" charset="0"/>
                </a:rPr>
                <a:t>All </a:t>
              </a:r>
              <a:r>
                <a:rPr lang="en-US" b="1" dirty="0" err="1">
                  <a:solidFill>
                    <a:srgbClr val="FF0000"/>
                  </a:solidFill>
                  <a:latin typeface="Arial" charset="0"/>
                </a:rPr>
                <a:t>forcings</a:t>
              </a:r>
              <a:endParaRPr lang="en-US" b="1" dirty="0">
                <a:solidFill>
                  <a:srgbClr val="FF0000"/>
                </a:solidFill>
                <a:latin typeface="Arial" charset="0"/>
              </a:endParaRPr>
            </a:p>
            <a:p>
              <a:pPr fontAlgn="base">
                <a:lnSpc>
                  <a:spcPct val="50000"/>
                </a:lnSpc>
                <a:spcBef>
                  <a:spcPct val="50000"/>
                </a:spcBef>
                <a:spcAft>
                  <a:spcPct val="0"/>
                </a:spcAft>
              </a:pPr>
              <a:r>
                <a:rPr lang="en-US" b="1" dirty="0">
                  <a:solidFill>
                    <a:srgbClr val="FF0000"/>
                  </a:solidFill>
                  <a:latin typeface="Arial" charset="0"/>
                </a:rPr>
                <a:t>(natural + human)</a:t>
              </a:r>
            </a:p>
          </p:txBody>
        </p:sp>
      </p:grpSp>
      <p:sp>
        <p:nvSpPr>
          <p:cNvPr id="5" name="Rectangle 4"/>
          <p:cNvSpPr/>
          <p:nvPr/>
        </p:nvSpPr>
        <p:spPr>
          <a:xfrm>
            <a:off x="7239000" y="228600"/>
            <a:ext cx="1676400" cy="2895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00077464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3539">
                                            <p:txEl>
                                              <p:pRg st="0" end="0"/>
                                            </p:txEl>
                                          </p:spTgt>
                                        </p:tgtEl>
                                        <p:attrNameLst>
                                          <p:attrName>style.visibility</p:attrName>
                                        </p:attrNameLst>
                                      </p:cBhvr>
                                      <p:to>
                                        <p:strVal val="visible"/>
                                      </p:to>
                                    </p:set>
                                    <p:animEffect transition="in" filter="wipe(up)">
                                      <p:cBhvr>
                                        <p:cTn id="7" dur="500"/>
                                        <p:tgtEl>
                                          <p:spTgt spid="193539">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193539">
                                            <p:txEl>
                                              <p:pRg st="1" end="1"/>
                                            </p:txEl>
                                          </p:spTgt>
                                        </p:tgtEl>
                                        <p:attrNameLst>
                                          <p:attrName>style.visibility</p:attrName>
                                        </p:attrNameLst>
                                      </p:cBhvr>
                                      <p:to>
                                        <p:strVal val="visible"/>
                                      </p:to>
                                    </p:set>
                                    <p:animEffect transition="in" filter="wipe(up)">
                                      <p:cBhvr>
                                        <p:cTn id="10" dur="500"/>
                                        <p:tgtEl>
                                          <p:spTgt spid="19353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5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4" name="TextBox 3"/>
          <p:cNvSpPr txBox="1"/>
          <p:nvPr/>
        </p:nvSpPr>
        <p:spPr>
          <a:xfrm>
            <a:off x="861676" y="501248"/>
            <a:ext cx="7334059" cy="523220"/>
          </a:xfrm>
          <a:prstGeom prst="rect">
            <a:avLst/>
          </a:prstGeom>
          <a:noFill/>
        </p:spPr>
        <p:txBody>
          <a:bodyPr wrap="none" rtlCol="0">
            <a:spAutoFit/>
          </a:bodyPr>
          <a:lstStyle/>
          <a:p>
            <a:pPr eaLnBrk="0" fontAlgn="base" hangingPunct="0">
              <a:spcBef>
                <a:spcPct val="0"/>
              </a:spcBef>
              <a:spcAft>
                <a:spcPct val="0"/>
              </a:spcAft>
            </a:pPr>
            <a:r>
              <a:rPr lang="en-US" sz="2800" b="1" dirty="0">
                <a:solidFill>
                  <a:srgbClr val="FFFF00"/>
                </a:solidFill>
                <a:effectLst>
                  <a:outerShdw blurRad="38100" dist="38100" dir="2700000" algn="tl">
                    <a:srgbClr val="000000">
                      <a:alpha val="43137"/>
                    </a:srgbClr>
                  </a:outerShdw>
                </a:effectLst>
                <a:latin typeface="Comic Sans MS" pitchFamily="66" charset="0"/>
              </a:rPr>
              <a:t>And the atmosphere is gaining moisture…</a:t>
            </a:r>
          </a:p>
        </p:txBody>
      </p:sp>
      <p:grpSp>
        <p:nvGrpSpPr>
          <p:cNvPr id="5" name="Group 8"/>
          <p:cNvGrpSpPr/>
          <p:nvPr/>
        </p:nvGrpSpPr>
        <p:grpSpPr>
          <a:xfrm>
            <a:off x="381000" y="1600200"/>
            <a:ext cx="4572000" cy="1905000"/>
            <a:chOff x="533400" y="1752600"/>
            <a:chExt cx="4509370" cy="1905000"/>
          </a:xfrm>
        </p:grpSpPr>
        <p:pic>
          <p:nvPicPr>
            <p:cNvPr id="6" name="Picture 5" descr="specifichumidy_ocean_1985-2011.gif"/>
            <p:cNvPicPr>
              <a:picLocks noChangeAspect="1"/>
            </p:cNvPicPr>
            <p:nvPr/>
          </p:nvPicPr>
          <p:blipFill>
            <a:blip r:embed="rId4" cstate="print"/>
            <a:srcRect t="13495"/>
            <a:stretch>
              <a:fillRect/>
            </a:stretch>
          </p:blipFill>
          <p:spPr>
            <a:xfrm>
              <a:off x="533400" y="1752600"/>
              <a:ext cx="4509370" cy="1905000"/>
            </a:xfrm>
            <a:prstGeom prst="rect">
              <a:avLst/>
            </a:prstGeom>
            <a:effectLst>
              <a:glow rad="228600">
                <a:schemeClr val="accent6">
                  <a:satMod val="175000"/>
                  <a:alpha val="40000"/>
                </a:schemeClr>
              </a:glow>
            </a:effectLst>
          </p:spPr>
        </p:pic>
        <p:sp>
          <p:nvSpPr>
            <p:cNvPr id="7" name="TextBox 6"/>
            <p:cNvSpPr txBox="1"/>
            <p:nvPr/>
          </p:nvSpPr>
          <p:spPr>
            <a:xfrm>
              <a:off x="2913673" y="3048000"/>
              <a:ext cx="2129097" cy="276999"/>
            </a:xfrm>
            <a:prstGeom prst="rect">
              <a:avLst/>
            </a:prstGeom>
            <a:noFill/>
          </p:spPr>
          <p:txBody>
            <a:bodyPr wrap="none" rtlCol="0">
              <a:spAutoFit/>
            </a:bodyPr>
            <a:lstStyle/>
            <a:p>
              <a:pPr eaLnBrk="0" fontAlgn="base" hangingPunct="0">
                <a:spcBef>
                  <a:spcPct val="0"/>
                </a:spcBef>
                <a:spcAft>
                  <a:spcPct val="0"/>
                </a:spcAft>
              </a:pPr>
              <a:r>
                <a:rPr lang="en-US" sz="1200" dirty="0">
                  <a:solidFill>
                    <a:prstClr val="black"/>
                  </a:solidFill>
                </a:rPr>
                <a:t>from ClimateWatch.noaa.gov</a:t>
              </a:r>
            </a:p>
          </p:txBody>
        </p:sp>
        <p:sp>
          <p:nvSpPr>
            <p:cNvPr id="8" name="TextBox 7"/>
            <p:cNvSpPr txBox="1"/>
            <p:nvPr/>
          </p:nvSpPr>
          <p:spPr>
            <a:xfrm>
              <a:off x="918405" y="1825823"/>
              <a:ext cx="2085713" cy="307777"/>
            </a:xfrm>
            <a:prstGeom prst="rect">
              <a:avLst/>
            </a:prstGeom>
            <a:noFill/>
          </p:spPr>
          <p:txBody>
            <a:bodyPr wrap="none" rtlCol="0">
              <a:spAutoFit/>
            </a:bodyPr>
            <a:lstStyle/>
            <a:p>
              <a:pPr eaLnBrk="0" fontAlgn="base" hangingPunct="0">
                <a:spcBef>
                  <a:spcPct val="0"/>
                </a:spcBef>
                <a:spcAft>
                  <a:spcPct val="0"/>
                </a:spcAft>
              </a:pPr>
              <a:r>
                <a:rPr lang="en-US" sz="1400" dirty="0">
                  <a:ln>
                    <a:solidFill>
                      <a:srgbClr val="1F497D">
                        <a:lumMod val="60000"/>
                        <a:lumOff val="40000"/>
                      </a:srgbClr>
                    </a:solidFill>
                  </a:ln>
                  <a:solidFill>
                    <a:prstClr val="black"/>
                  </a:solidFill>
                  <a:effectLst>
                    <a:outerShdw blurRad="38100" dist="38100" dir="2700000" algn="tl">
                      <a:srgbClr val="000000">
                        <a:alpha val="43137"/>
                      </a:srgbClr>
                    </a:outerShdw>
                  </a:effectLst>
                </a:rPr>
                <a:t>Global average humidity</a:t>
              </a:r>
            </a:p>
          </p:txBody>
        </p:sp>
      </p:grpSp>
      <p:sp>
        <p:nvSpPr>
          <p:cNvPr id="9" name="TextBox 8"/>
          <p:cNvSpPr txBox="1"/>
          <p:nvPr/>
        </p:nvSpPr>
        <p:spPr>
          <a:xfrm>
            <a:off x="5334000" y="1752600"/>
            <a:ext cx="3505200" cy="4154984"/>
          </a:xfrm>
          <a:prstGeom prst="rect">
            <a:avLst/>
          </a:prstGeom>
          <a:noFill/>
        </p:spPr>
        <p:txBody>
          <a:bodyPr wrap="square" rtlCol="0">
            <a:spAutoFit/>
          </a:bodyPr>
          <a:lstStyle/>
          <a:p>
            <a:pPr eaLnBrk="0" fontAlgn="base" hangingPunct="0">
              <a:spcBef>
                <a:spcPct val="0"/>
              </a:spcBef>
              <a:spcAft>
                <a:spcPct val="0"/>
              </a:spcAft>
            </a:pPr>
            <a:r>
              <a:rPr lang="en-US" sz="2400" b="1" dirty="0">
                <a:solidFill>
                  <a:prstClr val="white"/>
                </a:solidFill>
                <a:effectLst>
                  <a:outerShdw blurRad="38100" dist="38100" dir="2700000" algn="tl">
                    <a:srgbClr val="000000">
                      <a:alpha val="43137"/>
                    </a:srgbClr>
                  </a:outerShdw>
                </a:effectLst>
                <a:latin typeface="Comic Sans MS" pitchFamily="66" charset="0"/>
              </a:rPr>
              <a:t>…providing more fuel to energize storms, a stronger greenhouse effect… </a:t>
            </a:r>
          </a:p>
          <a:p>
            <a:pPr eaLnBrk="0" fontAlgn="base" hangingPunct="0">
              <a:spcBef>
                <a:spcPct val="0"/>
              </a:spcBef>
              <a:spcAft>
                <a:spcPct val="0"/>
              </a:spcAft>
            </a:pPr>
            <a:endParaRPr lang="en-US" sz="2400" b="1" dirty="0">
              <a:solidFill>
                <a:prstClr val="white"/>
              </a:solidFill>
              <a:effectLst>
                <a:outerShdw blurRad="38100" dist="38100" dir="2700000" algn="tl">
                  <a:srgbClr val="000000">
                    <a:alpha val="43137"/>
                  </a:srgbClr>
                </a:outerShdw>
              </a:effectLst>
              <a:latin typeface="Comic Sans MS" pitchFamily="66" charset="0"/>
            </a:endParaRPr>
          </a:p>
          <a:p>
            <a:pPr eaLnBrk="0" fontAlgn="base" hangingPunct="0">
              <a:spcBef>
                <a:spcPct val="0"/>
              </a:spcBef>
              <a:spcAft>
                <a:spcPct val="0"/>
              </a:spcAft>
            </a:pPr>
            <a:endParaRPr lang="en-US" sz="2400" b="1" dirty="0">
              <a:solidFill>
                <a:prstClr val="white"/>
              </a:solidFill>
              <a:effectLst>
                <a:outerShdw blurRad="38100" dist="38100" dir="2700000" algn="tl">
                  <a:srgbClr val="000000">
                    <a:alpha val="43137"/>
                  </a:srgbClr>
                </a:outerShdw>
              </a:effectLst>
              <a:latin typeface="Comic Sans MS" pitchFamily="66" charset="0"/>
            </a:endParaRPr>
          </a:p>
          <a:p>
            <a:pPr eaLnBrk="0" fontAlgn="base" hangingPunct="0">
              <a:spcBef>
                <a:spcPct val="0"/>
              </a:spcBef>
              <a:spcAft>
                <a:spcPct val="0"/>
              </a:spcAft>
            </a:pPr>
            <a:endParaRPr lang="en-US" sz="2400" b="1" dirty="0">
              <a:solidFill>
                <a:prstClr val="white"/>
              </a:solidFill>
              <a:effectLst>
                <a:outerShdw blurRad="38100" dist="38100" dir="2700000" algn="tl">
                  <a:srgbClr val="000000">
                    <a:alpha val="43137"/>
                  </a:srgbClr>
                </a:outerShdw>
              </a:effectLst>
              <a:latin typeface="Comic Sans MS" pitchFamily="66" charset="0"/>
            </a:endParaRPr>
          </a:p>
          <a:p>
            <a:pPr eaLnBrk="0" fontAlgn="base" hangingPunct="0">
              <a:spcBef>
                <a:spcPct val="0"/>
              </a:spcBef>
              <a:spcAft>
                <a:spcPct val="0"/>
              </a:spcAft>
            </a:pPr>
            <a:endParaRPr lang="en-US" sz="2400" b="1" dirty="0">
              <a:solidFill>
                <a:prstClr val="white"/>
              </a:solidFill>
              <a:effectLst>
                <a:outerShdw blurRad="38100" dist="38100" dir="2700000" algn="tl">
                  <a:srgbClr val="000000">
                    <a:alpha val="43137"/>
                  </a:srgbClr>
                </a:outerShdw>
              </a:effectLst>
              <a:latin typeface="Comic Sans MS" pitchFamily="66" charset="0"/>
            </a:endParaRPr>
          </a:p>
          <a:p>
            <a:pPr eaLnBrk="0" fontAlgn="base" hangingPunct="0">
              <a:spcBef>
                <a:spcPct val="0"/>
              </a:spcBef>
              <a:spcAft>
                <a:spcPct val="0"/>
              </a:spcAft>
            </a:pPr>
            <a:r>
              <a:rPr lang="en-US" sz="2400" b="1" dirty="0">
                <a:solidFill>
                  <a:prstClr val="white"/>
                </a:solidFill>
                <a:effectLst>
                  <a:outerShdw blurRad="38100" dist="38100" dir="2700000" algn="tl">
                    <a:srgbClr val="000000">
                      <a:alpha val="43137"/>
                    </a:srgbClr>
                  </a:outerShdw>
                </a:effectLst>
                <a:latin typeface="Comic Sans MS" pitchFamily="66" charset="0"/>
              </a:rPr>
              <a:t>…and more frequent heavy precipitation events</a:t>
            </a:r>
          </a:p>
        </p:txBody>
      </p:sp>
      <p:pic>
        <p:nvPicPr>
          <p:cNvPr id="10" name="Picture 9"/>
          <p:cNvPicPr>
            <a:picLocks/>
          </p:cNvPicPr>
          <p:nvPr/>
        </p:nvPicPr>
        <p:blipFill rotWithShape="1">
          <a:blip r:embed="rId5" cstate="print">
            <a:extLst>
              <a:ext uri="{28A0092B-C50C-407E-A947-70E740481C1C}">
                <a14:useLocalDpi xmlns:a14="http://schemas.microsoft.com/office/drawing/2010/main" val="0"/>
              </a:ext>
            </a:extLst>
          </a:blip>
          <a:srcRect l="12517" r="13297"/>
          <a:stretch/>
        </p:blipFill>
        <p:spPr>
          <a:xfrm>
            <a:off x="914400" y="3706906"/>
            <a:ext cx="3429000" cy="2922494"/>
          </a:xfrm>
          <a:prstGeom prst="rect">
            <a:avLst/>
          </a:prstGeom>
          <a:effectLst>
            <a:glow rad="228600">
              <a:schemeClr val="accent6">
                <a:satMod val="175000"/>
                <a:alpha val="40000"/>
              </a:schemeClr>
            </a:glow>
          </a:effectLst>
        </p:spPr>
      </p:pic>
      <p:cxnSp>
        <p:nvCxnSpPr>
          <p:cNvPr id="11" name="Straight Arrow Connector 10"/>
          <p:cNvCxnSpPr/>
          <p:nvPr/>
        </p:nvCxnSpPr>
        <p:spPr bwMode="auto">
          <a:xfrm flipV="1">
            <a:off x="819341" y="2043953"/>
            <a:ext cx="4133659" cy="851647"/>
          </a:xfrm>
          <a:prstGeom prst="straightConnector1">
            <a:avLst/>
          </a:prstGeom>
          <a:solidFill>
            <a:schemeClr val="accent1"/>
          </a:solidFill>
          <a:ln w="76200" cap="flat" cmpd="sng" algn="ctr">
            <a:solidFill>
              <a:srgbClr val="00B0F0"/>
            </a:solidFill>
            <a:prstDash val="sysDot"/>
            <a:round/>
            <a:headEnd type="none" w="med" len="med"/>
            <a:tailEnd type="arrow"/>
          </a:ln>
          <a:effectLst>
            <a:glow rad="101600">
              <a:srgbClr val="FFFF00">
                <a:alpha val="60000"/>
              </a:srgbClr>
            </a:glow>
          </a:effectLst>
        </p:spPr>
      </p:cxnSp>
    </p:spTree>
    <p:extLst>
      <p:ext uri="{BB962C8B-B14F-4D97-AF65-F5344CB8AC3E}">
        <p14:creationId xmlns:p14="http://schemas.microsoft.com/office/powerpoint/2010/main" val="149227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15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left)">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9">
                                            <p:txEl>
                                              <p:pRg st="5" end="5"/>
                                            </p:txEl>
                                          </p:spTgt>
                                        </p:tgtEl>
                                        <p:attrNameLst>
                                          <p:attrName>style.visibility</p:attrName>
                                        </p:attrNameLst>
                                      </p:cBhvr>
                                      <p:to>
                                        <p:strVal val="visible"/>
                                      </p:to>
                                    </p:set>
                                    <p:animEffect transition="in" filter="wipe(left)">
                                      <p:cBhvr>
                                        <p:cTn id="24"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pic>
        <p:nvPicPr>
          <p:cNvPr id="2" name="Picture 1" descr="sea_ice_past_1450_yrs.bmp"/>
          <p:cNvPicPr>
            <a:picLocks/>
          </p:cNvPicPr>
          <p:nvPr/>
        </p:nvPicPr>
        <p:blipFill>
          <a:blip r:embed="rId3" cstate="print"/>
          <a:stretch>
            <a:fillRect/>
          </a:stretch>
        </p:blipFill>
        <p:spPr>
          <a:xfrm>
            <a:off x="1833285" y="1462151"/>
            <a:ext cx="5486400" cy="3584989"/>
          </a:xfrm>
          <a:prstGeom prst="rect">
            <a:avLst/>
          </a:prstGeom>
          <a:effectLst>
            <a:glow rad="228600">
              <a:schemeClr val="accent2">
                <a:satMod val="175000"/>
                <a:alpha val="40000"/>
              </a:schemeClr>
            </a:glow>
          </a:effectLst>
        </p:spPr>
      </p:pic>
      <p:grpSp>
        <p:nvGrpSpPr>
          <p:cNvPr id="3" name="Group 2"/>
          <p:cNvGrpSpPr/>
          <p:nvPr/>
        </p:nvGrpSpPr>
        <p:grpSpPr>
          <a:xfrm>
            <a:off x="7162800" y="6320135"/>
            <a:ext cx="1219200" cy="461665"/>
            <a:chOff x="7391400" y="5181600"/>
            <a:chExt cx="1219200" cy="461665"/>
          </a:xfrm>
        </p:grpSpPr>
        <p:sp>
          <p:nvSpPr>
            <p:cNvPr id="4" name="5-Point Star 3"/>
            <p:cNvSpPr/>
            <p:nvPr/>
          </p:nvSpPr>
          <p:spPr>
            <a:xfrm>
              <a:off x="7391400" y="5257800"/>
              <a:ext cx="274320" cy="274320"/>
            </a:xfrm>
            <a:prstGeom prst="star5">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TextBox 4"/>
            <p:cNvSpPr txBox="1"/>
            <p:nvPr/>
          </p:nvSpPr>
          <p:spPr>
            <a:xfrm>
              <a:off x="7675729" y="5181600"/>
              <a:ext cx="934871" cy="461665"/>
            </a:xfrm>
            <a:prstGeom prst="rect">
              <a:avLst/>
            </a:prstGeom>
            <a:noFill/>
          </p:spPr>
          <p:txBody>
            <a:bodyPr wrap="none" rtlCol="0">
              <a:spAutoFit/>
            </a:bodyPr>
            <a:lstStyle/>
            <a:p>
              <a:r>
                <a:rPr lang="en-US" sz="2400" b="1" dirty="0">
                  <a:solidFill>
                    <a:srgbClr val="FF0000"/>
                  </a:solidFill>
                  <a:effectLst>
                    <a:outerShdw blurRad="38100" dist="38100" dir="2700000" algn="tl">
                      <a:srgbClr val="000000">
                        <a:alpha val="43137"/>
                      </a:srgbClr>
                    </a:outerShdw>
                  </a:effectLst>
                  <a:latin typeface="Comic Sans MS" pitchFamily="66" charset="0"/>
                  <a:ea typeface="ＭＳ Ｐゴシック" panose="020B0600070205080204" pitchFamily="34" charset="-128"/>
                </a:rPr>
                <a:t>2012</a:t>
              </a:r>
            </a:p>
          </p:txBody>
        </p:sp>
      </p:grpSp>
      <p:cxnSp>
        <p:nvCxnSpPr>
          <p:cNvPr id="7" name="Straight Connector 6"/>
          <p:cNvCxnSpPr/>
          <p:nvPr/>
        </p:nvCxnSpPr>
        <p:spPr>
          <a:xfrm>
            <a:off x="7162800" y="4634753"/>
            <a:ext cx="152400" cy="1766047"/>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40990" y="370275"/>
            <a:ext cx="7901522" cy="707886"/>
          </a:xfrm>
          <a:prstGeom prst="rect">
            <a:avLst/>
          </a:prstGeom>
          <a:noFill/>
        </p:spPr>
        <p:txBody>
          <a:bodyPr wrap="none" rtlCol="0">
            <a:spAutoFit/>
          </a:bodyPr>
          <a:lstStyle/>
          <a:p>
            <a:r>
              <a:rPr lang="en-US" sz="4000" b="1" dirty="0" smtClean="0">
                <a:solidFill>
                  <a:srgbClr val="FF0000"/>
                </a:solidFill>
                <a:effectLst>
                  <a:outerShdw blurRad="38100" dist="38100" dir="2700000" algn="tl">
                    <a:srgbClr val="000000">
                      <a:alpha val="43137"/>
                    </a:srgbClr>
                  </a:outerShdw>
                </a:effectLst>
                <a:latin typeface="Comic Sans MS" pitchFamily="66" charset="0"/>
                <a:ea typeface="ＭＳ Ｐゴシック" panose="020B0600070205080204" pitchFamily="34" charset="-128"/>
              </a:rPr>
              <a:t>Arctic </a:t>
            </a:r>
            <a:r>
              <a:rPr lang="en-US" sz="4000" b="1" dirty="0">
                <a:solidFill>
                  <a:srgbClr val="FF0000"/>
                </a:solidFill>
                <a:effectLst>
                  <a:outerShdw blurRad="38100" dist="38100" dir="2700000" algn="tl">
                    <a:srgbClr val="000000">
                      <a:alpha val="43137"/>
                    </a:srgbClr>
                  </a:outerShdw>
                </a:effectLst>
                <a:latin typeface="Comic Sans MS" pitchFamily="66" charset="0"/>
                <a:ea typeface="ＭＳ Ｐゴシック" panose="020B0600070205080204" pitchFamily="34" charset="-128"/>
              </a:rPr>
              <a:t>sea </a:t>
            </a:r>
            <a:r>
              <a:rPr lang="en-US" sz="4000" b="1" dirty="0" smtClean="0">
                <a:solidFill>
                  <a:srgbClr val="FF0000"/>
                </a:solidFill>
                <a:effectLst>
                  <a:outerShdw blurRad="38100" dist="38100" dir="2700000" algn="tl">
                    <a:srgbClr val="000000">
                      <a:alpha val="43137"/>
                    </a:srgbClr>
                  </a:outerShdw>
                </a:effectLst>
                <a:latin typeface="Comic Sans MS" pitchFamily="66" charset="0"/>
                <a:ea typeface="ＭＳ Ｐゴシック" panose="020B0600070205080204" pitchFamily="34" charset="-128"/>
              </a:rPr>
              <a:t>ice is disappearing…</a:t>
            </a:r>
            <a:endParaRPr lang="en-US" sz="4000" b="1" dirty="0">
              <a:solidFill>
                <a:srgbClr val="FF0000"/>
              </a:solidFill>
              <a:effectLst>
                <a:outerShdw blurRad="38100" dist="38100" dir="2700000" algn="tl">
                  <a:srgbClr val="000000">
                    <a:alpha val="43137"/>
                  </a:srgbClr>
                </a:outerShdw>
              </a:effectLst>
              <a:latin typeface="Comic Sans MS" pitchFamily="66" charset="0"/>
              <a:ea typeface="ＭＳ Ｐゴシック" panose="020B0600070205080204" pitchFamily="34" charset="-128"/>
            </a:endParaRPr>
          </a:p>
        </p:txBody>
      </p:sp>
      <p:grpSp>
        <p:nvGrpSpPr>
          <p:cNvPr id="9" name="Group 8"/>
          <p:cNvGrpSpPr/>
          <p:nvPr/>
        </p:nvGrpSpPr>
        <p:grpSpPr>
          <a:xfrm>
            <a:off x="7239000" y="5867400"/>
            <a:ext cx="1593076" cy="567154"/>
            <a:chOff x="7086600" y="6290846"/>
            <a:chExt cx="1593076" cy="567154"/>
          </a:xfrm>
        </p:grpSpPr>
        <p:sp>
          <p:nvSpPr>
            <p:cNvPr id="10" name="TextBox 9"/>
            <p:cNvSpPr txBox="1"/>
            <p:nvPr/>
          </p:nvSpPr>
          <p:spPr>
            <a:xfrm>
              <a:off x="7315200" y="6290846"/>
              <a:ext cx="1364476" cy="338554"/>
            </a:xfrm>
            <a:prstGeom prst="rect">
              <a:avLst/>
            </a:prstGeom>
            <a:noFill/>
          </p:spPr>
          <p:txBody>
            <a:bodyPr wrap="none" rtlCol="0">
              <a:spAutoFit/>
            </a:bodyPr>
            <a:lstStyle/>
            <a:p>
              <a:r>
                <a:rPr lang="en-US" sz="1600" b="1" dirty="0">
                  <a:solidFill>
                    <a:srgbClr val="FF0000"/>
                  </a:solidFill>
                  <a:effectLst>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2013, 2014</a:t>
              </a:r>
            </a:p>
          </p:txBody>
        </p:sp>
        <p:sp>
          <p:nvSpPr>
            <p:cNvPr id="11" name="TextBox 10"/>
            <p:cNvSpPr txBox="1"/>
            <p:nvPr/>
          </p:nvSpPr>
          <p:spPr>
            <a:xfrm>
              <a:off x="7086600" y="6320135"/>
              <a:ext cx="348172" cy="461665"/>
            </a:xfrm>
            <a:prstGeom prst="rect">
              <a:avLst/>
            </a:prstGeom>
            <a:noFill/>
          </p:spPr>
          <p:txBody>
            <a:bodyPr wrap="none" rtlCol="0">
              <a:spAutoFit/>
            </a:bodyPr>
            <a:lstStyle/>
            <a:p>
              <a:r>
                <a:rPr lang="en-US" dirty="0">
                  <a:solidFill>
                    <a:srgbClr val="FF0000"/>
                  </a:solidFill>
                  <a:effectLst>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a:t>
              </a:r>
            </a:p>
          </p:txBody>
        </p:sp>
        <p:sp>
          <p:nvSpPr>
            <p:cNvPr id="13" name="TextBox 12"/>
            <p:cNvSpPr txBox="1"/>
            <p:nvPr/>
          </p:nvSpPr>
          <p:spPr>
            <a:xfrm>
              <a:off x="7162800" y="6396335"/>
              <a:ext cx="348172" cy="461665"/>
            </a:xfrm>
            <a:prstGeom prst="rect">
              <a:avLst/>
            </a:prstGeom>
            <a:noFill/>
          </p:spPr>
          <p:txBody>
            <a:bodyPr wrap="none" rtlCol="0">
              <a:spAutoFit/>
            </a:bodyPr>
            <a:lstStyle/>
            <a:p>
              <a:r>
                <a:rPr lang="en-US" dirty="0">
                  <a:solidFill>
                    <a:srgbClr val="FF0000"/>
                  </a:solidFill>
                  <a:effectLst>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a:t>
              </a:r>
            </a:p>
          </p:txBody>
        </p:sp>
      </p:grpSp>
      <p:grpSp>
        <p:nvGrpSpPr>
          <p:cNvPr id="14" name="Group 13"/>
          <p:cNvGrpSpPr/>
          <p:nvPr/>
        </p:nvGrpSpPr>
        <p:grpSpPr>
          <a:xfrm>
            <a:off x="7392397" y="6062246"/>
            <a:ext cx="837203" cy="490954"/>
            <a:chOff x="7086600" y="6290846"/>
            <a:chExt cx="837203" cy="490954"/>
          </a:xfrm>
        </p:grpSpPr>
        <p:sp>
          <p:nvSpPr>
            <p:cNvPr id="15" name="TextBox 14"/>
            <p:cNvSpPr txBox="1"/>
            <p:nvPr/>
          </p:nvSpPr>
          <p:spPr>
            <a:xfrm>
              <a:off x="7239000" y="6290846"/>
              <a:ext cx="684803" cy="338554"/>
            </a:xfrm>
            <a:prstGeom prst="rect">
              <a:avLst/>
            </a:prstGeom>
            <a:noFill/>
          </p:spPr>
          <p:txBody>
            <a:bodyPr wrap="none" rtlCol="0">
              <a:spAutoFit/>
            </a:bodyPr>
            <a:lstStyle/>
            <a:p>
              <a:r>
                <a:rPr lang="en-US" sz="1600" b="1" dirty="0">
                  <a:solidFill>
                    <a:srgbClr val="FF0000"/>
                  </a:solidFill>
                  <a:effectLst>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2015</a:t>
              </a:r>
            </a:p>
          </p:txBody>
        </p:sp>
        <p:sp>
          <p:nvSpPr>
            <p:cNvPr id="16" name="TextBox 15"/>
            <p:cNvSpPr txBox="1"/>
            <p:nvPr/>
          </p:nvSpPr>
          <p:spPr>
            <a:xfrm>
              <a:off x="7086600" y="6320135"/>
              <a:ext cx="348172" cy="461665"/>
            </a:xfrm>
            <a:prstGeom prst="rect">
              <a:avLst/>
            </a:prstGeom>
            <a:noFill/>
          </p:spPr>
          <p:txBody>
            <a:bodyPr wrap="none" rtlCol="0">
              <a:spAutoFit/>
            </a:bodyPr>
            <a:lstStyle/>
            <a:p>
              <a:r>
                <a:rPr lang="en-US" dirty="0">
                  <a:solidFill>
                    <a:srgbClr val="FF0000"/>
                  </a:solidFill>
                  <a:effectLst>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a:t>
              </a:r>
            </a:p>
          </p:txBody>
        </p:sp>
      </p:grpSp>
      <p:sp>
        <p:nvSpPr>
          <p:cNvPr id="18" name="TextBox 17">
            <a:hlinkClick r:id="rId4" action="ppaction://hlinkfile"/>
          </p:cNvPr>
          <p:cNvSpPr txBox="1"/>
          <p:nvPr/>
        </p:nvSpPr>
        <p:spPr>
          <a:xfrm>
            <a:off x="914400" y="5562600"/>
            <a:ext cx="1866345" cy="830997"/>
          </a:xfrm>
          <a:prstGeom prst="rect">
            <a:avLst/>
          </a:prstGeom>
          <a:solidFill>
            <a:srgbClr val="002060"/>
          </a:solidFill>
          <a:ln w="28575">
            <a:solidFill>
              <a:schemeClr val="bg1"/>
            </a:solidFill>
          </a:ln>
        </p:spPr>
        <p:txBody>
          <a:bodyPr wrap="none" rtlCol="0">
            <a:spAutoFit/>
          </a:bodyPr>
          <a:lstStyle/>
          <a:p>
            <a:pPr algn="ctr"/>
            <a:r>
              <a:rPr lang="en-US" sz="2400" dirty="0">
                <a:solidFill>
                  <a:prstClr val="white"/>
                </a:solidFill>
                <a:effectLst>
                  <a:outerShdw blurRad="38100" dist="38100" dir="2700000" algn="tl">
                    <a:srgbClr val="000000">
                      <a:alpha val="43137"/>
                    </a:srgbClr>
                  </a:outerShdw>
                </a:effectLst>
              </a:rPr>
              <a:t>NASA Ice Age</a:t>
            </a:r>
          </a:p>
          <a:p>
            <a:pPr algn="ctr"/>
            <a:r>
              <a:rPr lang="en-US" sz="2400" dirty="0">
                <a:solidFill>
                  <a:prstClr val="white"/>
                </a:solidFill>
                <a:effectLst>
                  <a:outerShdw blurRad="38100" dist="38100" dir="2700000" algn="tl">
                    <a:srgbClr val="000000">
                      <a:alpha val="43137"/>
                    </a:srgbClr>
                  </a:outerShdw>
                </a:effectLst>
              </a:rPr>
              <a:t>Animation</a:t>
            </a:r>
          </a:p>
        </p:txBody>
      </p:sp>
    </p:spTree>
    <p:extLst>
      <p:ext uri="{BB962C8B-B14F-4D97-AF65-F5344CB8AC3E}">
        <p14:creationId xmlns:p14="http://schemas.microsoft.com/office/powerpoint/2010/main" val="363798550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pic>
        <p:nvPicPr>
          <p:cNvPr id="13" name="Picture 12" descr="seaice_image_9-15-1980.png"/>
          <p:cNvPicPr>
            <a:picLocks noChangeAspect="1"/>
          </p:cNvPicPr>
          <p:nvPr/>
        </p:nvPicPr>
        <p:blipFill>
          <a:blip r:embed="rId2" cstate="print"/>
          <a:stretch>
            <a:fillRect/>
          </a:stretch>
        </p:blipFill>
        <p:spPr>
          <a:xfrm>
            <a:off x="304800" y="1295400"/>
            <a:ext cx="5029200" cy="5029200"/>
          </a:xfrm>
          <a:prstGeom prst="rect">
            <a:avLst/>
          </a:prstGeom>
        </p:spPr>
      </p:pic>
      <p:sp>
        <p:nvSpPr>
          <p:cNvPr id="3" name="TextBox 2"/>
          <p:cNvSpPr txBox="1"/>
          <p:nvPr/>
        </p:nvSpPr>
        <p:spPr>
          <a:xfrm>
            <a:off x="152400" y="533400"/>
            <a:ext cx="9087744" cy="584775"/>
          </a:xfrm>
          <a:prstGeom prst="rect">
            <a:avLst/>
          </a:prstGeom>
          <a:noFill/>
        </p:spPr>
        <p:txBody>
          <a:bodyPr wrap="none" rtlCol="0">
            <a:spAutoFit/>
          </a:bodyPr>
          <a:lstStyle/>
          <a:p>
            <a:r>
              <a:rPr lang="en-US" sz="3200" dirty="0">
                <a:solidFill>
                  <a:srgbClr val="FFFF00"/>
                </a:solidFill>
                <a:effectLst>
                  <a:outerShdw blurRad="38100" dist="38100" dir="2700000" algn="tl">
                    <a:srgbClr val="000000">
                      <a:alpha val="43137"/>
                    </a:srgbClr>
                  </a:outerShdw>
                </a:effectLst>
                <a:latin typeface="Comic Sans MS" pitchFamily="66" charset="0"/>
              </a:rPr>
              <a:t>Sea ice is now a mere shadow of former self… </a:t>
            </a:r>
          </a:p>
        </p:txBody>
      </p:sp>
      <p:pic>
        <p:nvPicPr>
          <p:cNvPr id="4" name="Picture 3" descr="seaice_image_9-15-1980.png"/>
          <p:cNvPicPr>
            <a:picLocks noChangeAspect="1"/>
          </p:cNvPicPr>
          <p:nvPr/>
        </p:nvPicPr>
        <p:blipFill>
          <a:blip r:embed="rId2" cstate="print"/>
          <a:stretch>
            <a:fillRect/>
          </a:stretch>
        </p:blipFill>
        <p:spPr>
          <a:xfrm>
            <a:off x="762000" y="1447800"/>
            <a:ext cx="3657600" cy="3657600"/>
          </a:xfrm>
          <a:prstGeom prst="rect">
            <a:avLst/>
          </a:prstGeom>
        </p:spPr>
      </p:pic>
      <p:pic>
        <p:nvPicPr>
          <p:cNvPr id="9" name="Picture 8" descr="seaice_image_9-13-2012.png"/>
          <p:cNvPicPr>
            <a:picLocks noChangeAspect="1"/>
          </p:cNvPicPr>
          <p:nvPr/>
        </p:nvPicPr>
        <p:blipFill>
          <a:blip r:embed="rId3" cstate="print"/>
          <a:stretch>
            <a:fillRect/>
          </a:stretch>
        </p:blipFill>
        <p:spPr>
          <a:xfrm>
            <a:off x="3810000" y="1295400"/>
            <a:ext cx="5029200" cy="5029200"/>
          </a:xfrm>
          <a:prstGeom prst="rect">
            <a:avLst/>
          </a:prstGeom>
        </p:spPr>
      </p:pic>
      <p:pic>
        <p:nvPicPr>
          <p:cNvPr id="11" name="Picture 10" descr="seaice_image_9-13-2012.png"/>
          <p:cNvPicPr>
            <a:picLocks noChangeAspect="1"/>
          </p:cNvPicPr>
          <p:nvPr/>
        </p:nvPicPr>
        <p:blipFill>
          <a:blip r:embed="rId4" cstate="print"/>
          <a:stretch>
            <a:fillRect/>
          </a:stretch>
        </p:blipFill>
        <p:spPr>
          <a:xfrm>
            <a:off x="4876800" y="1447800"/>
            <a:ext cx="3657600" cy="3657600"/>
          </a:xfrm>
          <a:prstGeom prst="rect">
            <a:avLst/>
          </a:prstGeom>
        </p:spPr>
      </p:pic>
      <p:sp>
        <p:nvSpPr>
          <p:cNvPr id="10" name="TextBox 9"/>
          <p:cNvSpPr txBox="1"/>
          <p:nvPr/>
        </p:nvSpPr>
        <p:spPr>
          <a:xfrm>
            <a:off x="0" y="5410200"/>
            <a:ext cx="9144000" cy="584775"/>
          </a:xfrm>
          <a:prstGeom prst="rect">
            <a:avLst/>
          </a:prstGeom>
          <a:noFill/>
        </p:spPr>
        <p:txBody>
          <a:bodyPr wrap="square" rtlCol="0">
            <a:spAutoFit/>
          </a:bodyPr>
          <a:lstStyle/>
          <a:p>
            <a:pPr algn="ctr"/>
            <a:r>
              <a:rPr lang="en-US" sz="3200" dirty="0">
                <a:solidFill>
                  <a:srgbClr val="FFFF00"/>
                </a:solidFill>
              </a:rPr>
              <a:t>About HALF of summer ice cover has been lost…</a:t>
            </a:r>
          </a:p>
        </p:txBody>
      </p:sp>
      <p:sp>
        <p:nvSpPr>
          <p:cNvPr id="12" name="TextBox 11"/>
          <p:cNvSpPr txBox="1"/>
          <p:nvPr/>
        </p:nvSpPr>
        <p:spPr>
          <a:xfrm>
            <a:off x="838200" y="5410200"/>
            <a:ext cx="7772400" cy="584775"/>
          </a:xfrm>
          <a:prstGeom prst="rect">
            <a:avLst/>
          </a:prstGeom>
          <a:noFill/>
        </p:spPr>
        <p:txBody>
          <a:bodyPr wrap="square" rtlCol="0">
            <a:spAutoFit/>
          </a:bodyPr>
          <a:lstStyle/>
          <a:p>
            <a:pPr algn="ctr"/>
            <a:r>
              <a:rPr lang="en-US" sz="3200" dirty="0">
                <a:solidFill>
                  <a:srgbClr val="FFFF00"/>
                </a:solidFill>
              </a:rPr>
              <a:t>… in only 30 years</a:t>
            </a:r>
          </a:p>
        </p:txBody>
      </p:sp>
      <p:sp>
        <p:nvSpPr>
          <p:cNvPr id="14" name="TextBox 13"/>
          <p:cNvSpPr txBox="1"/>
          <p:nvPr/>
        </p:nvSpPr>
        <p:spPr>
          <a:xfrm>
            <a:off x="762000" y="5410200"/>
            <a:ext cx="7772400" cy="584775"/>
          </a:xfrm>
          <a:prstGeom prst="rect">
            <a:avLst/>
          </a:prstGeom>
          <a:noFill/>
        </p:spPr>
        <p:txBody>
          <a:bodyPr wrap="square" rtlCol="0">
            <a:spAutoFit/>
          </a:bodyPr>
          <a:lstStyle/>
          <a:p>
            <a:pPr algn="ctr"/>
            <a:r>
              <a:rPr lang="en-US" sz="3200" dirty="0">
                <a:solidFill>
                  <a:srgbClr val="FFFF00"/>
                </a:solidFill>
              </a:rPr>
              <a:t>What’s left is “rotten” and “slushy”</a:t>
            </a:r>
          </a:p>
        </p:txBody>
      </p:sp>
      <p:sp>
        <p:nvSpPr>
          <p:cNvPr id="15" name="TextBox 14"/>
          <p:cNvSpPr txBox="1"/>
          <p:nvPr/>
        </p:nvSpPr>
        <p:spPr>
          <a:xfrm>
            <a:off x="0" y="5410200"/>
            <a:ext cx="9144000" cy="584775"/>
          </a:xfrm>
          <a:prstGeom prst="rect">
            <a:avLst/>
          </a:prstGeom>
          <a:noFill/>
        </p:spPr>
        <p:txBody>
          <a:bodyPr wrap="square" rtlCol="0">
            <a:spAutoFit/>
          </a:bodyPr>
          <a:lstStyle/>
          <a:p>
            <a:pPr algn="ctr"/>
            <a:r>
              <a:rPr lang="en-US" sz="3200" dirty="0">
                <a:solidFill>
                  <a:srgbClr val="FFFF00"/>
                </a:solidFill>
              </a:rPr>
              <a:t>…and 75% of the ice volume…</a:t>
            </a:r>
          </a:p>
        </p:txBody>
      </p:sp>
      <p:sp>
        <p:nvSpPr>
          <p:cNvPr id="16" name="TextBox 15">
            <a:hlinkClick r:id="rId5" action="ppaction://hlinkfile"/>
          </p:cNvPr>
          <p:cNvSpPr txBox="1"/>
          <p:nvPr/>
        </p:nvSpPr>
        <p:spPr>
          <a:xfrm>
            <a:off x="381000" y="6091535"/>
            <a:ext cx="3873176" cy="461665"/>
          </a:xfrm>
          <a:prstGeom prst="rect">
            <a:avLst/>
          </a:prstGeom>
          <a:solidFill>
            <a:schemeClr val="accent2">
              <a:lumMod val="20000"/>
              <a:lumOff val="80000"/>
            </a:schemeClr>
          </a:solidFill>
          <a:ln w="38100">
            <a:solidFill>
              <a:srgbClr val="002060"/>
            </a:solidFill>
          </a:ln>
        </p:spPr>
        <p:txBody>
          <a:bodyPr wrap="none" rtlCol="0">
            <a:spAutoFit/>
          </a:bodyPr>
          <a:lstStyle/>
          <a:p>
            <a:r>
              <a:rPr lang="en-US" sz="2400" dirty="0">
                <a:solidFill>
                  <a:srgbClr val="002060"/>
                </a:solidFill>
                <a:effectLst>
                  <a:outerShdw blurRad="38100" dist="38100" dir="2700000" algn="tl">
                    <a:srgbClr val="000000">
                      <a:alpha val="43137"/>
                    </a:srgbClr>
                  </a:outerShdw>
                </a:effectLst>
                <a:latin typeface="Comic Sans MS" pitchFamily="66" charset="0"/>
              </a:rPr>
              <a:t>NOAA Ice Age Animation</a:t>
            </a:r>
          </a:p>
        </p:txBody>
      </p:sp>
    </p:spTree>
    <p:extLst>
      <p:ext uri="{BB962C8B-B14F-4D97-AF65-F5344CB8AC3E}">
        <p14:creationId xmlns:p14="http://schemas.microsoft.com/office/powerpoint/2010/main" val="302063182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1000"/>
                                        <p:tgtEl>
                                          <p:spTgt spid="13"/>
                                        </p:tgtEl>
                                      </p:cBhvr>
                                    </p:animEffect>
                                    <p:set>
                                      <p:cBhvr>
                                        <p:cTn id="17" dur="1" fill="hold">
                                          <p:stCondLst>
                                            <p:cond delay="999"/>
                                          </p:stCondLst>
                                        </p:cTn>
                                        <p:tgtEl>
                                          <p:spTgt spid="13"/>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1000"/>
                                        <p:tgtEl>
                                          <p:spTgt spid="9"/>
                                        </p:tgtEl>
                                      </p:cBhvr>
                                    </p:animEffect>
                                    <p:set>
                                      <p:cBhvr>
                                        <p:cTn id="29" dur="1" fill="hold">
                                          <p:stCondLst>
                                            <p:cond delay="999"/>
                                          </p:stCondLst>
                                        </p:cTn>
                                        <p:tgtEl>
                                          <p:spTgt spid="9"/>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childTnLst>
                                </p:cTn>
                              </p:par>
                            </p:childTnLst>
                          </p:cTn>
                        </p:par>
                        <p:par>
                          <p:cTn id="33" fill="hold">
                            <p:stCondLst>
                              <p:cond delay="1000"/>
                            </p:stCondLst>
                            <p:childTnLst>
                              <p:par>
                                <p:cTn id="34" presetID="9" presetClass="entr" presetSubtype="0" fill="hold" grpId="1"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ssolv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0" nodeType="clickEffect">
                                  <p:stCondLst>
                                    <p:cond delay="0"/>
                                  </p:stCondLst>
                                  <p:childTnLst>
                                    <p:animEffect transition="out" filter="fade">
                                      <p:cBhvr>
                                        <p:cTn id="40" dur="1000"/>
                                        <p:tgtEl>
                                          <p:spTgt spid="10"/>
                                        </p:tgtEl>
                                      </p:cBhvr>
                                    </p:animEffect>
                                    <p:set>
                                      <p:cBhvr>
                                        <p:cTn id="41" dur="1" fill="hold">
                                          <p:stCondLst>
                                            <p:cond delay="999"/>
                                          </p:stCondLst>
                                        </p:cTn>
                                        <p:tgtEl>
                                          <p:spTgt spid="10"/>
                                        </p:tgtEl>
                                        <p:attrNameLst>
                                          <p:attrName>style.visibility</p:attrName>
                                        </p:attrNameLst>
                                      </p:cBhvr>
                                      <p:to>
                                        <p:strVal val="hidden"/>
                                      </p:to>
                                    </p:set>
                                  </p:childTnLst>
                                </p:cTn>
                              </p:par>
                            </p:childTnLst>
                          </p:cTn>
                        </p:par>
                        <p:par>
                          <p:cTn id="42" fill="hold">
                            <p:stCondLst>
                              <p:cond delay="1000"/>
                            </p:stCondLst>
                            <p:childTnLst>
                              <p:par>
                                <p:cTn id="43" presetID="9" presetClass="entr" presetSubtype="0" fill="hold" grpId="1"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dissolve">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1000"/>
                                        <p:tgtEl>
                                          <p:spTgt spid="15"/>
                                        </p:tgtEl>
                                      </p:cBhvr>
                                    </p:animEffect>
                                    <p:set>
                                      <p:cBhvr>
                                        <p:cTn id="50" dur="1" fill="hold">
                                          <p:stCondLst>
                                            <p:cond delay="999"/>
                                          </p:stCondLst>
                                        </p:cTn>
                                        <p:tgtEl>
                                          <p:spTgt spid="15"/>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20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1000"/>
                                        <p:tgtEl>
                                          <p:spTgt spid="12"/>
                                        </p:tgtEl>
                                      </p:cBhvr>
                                    </p:animEffect>
                                    <p:set>
                                      <p:cBhvr>
                                        <p:cTn id="58" dur="1" fill="hold">
                                          <p:stCondLst>
                                            <p:cond delay="999"/>
                                          </p:stCondLst>
                                        </p:cTn>
                                        <p:tgtEl>
                                          <p:spTgt spid="12"/>
                                        </p:tgtEl>
                                        <p:attrNameLst>
                                          <p:attrName>style.visibility</p:attrName>
                                        </p:attrNameLst>
                                      </p:cBhvr>
                                      <p:to>
                                        <p:strVal val="hidden"/>
                                      </p:to>
                                    </p:se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23" presetClass="entr" presetSubtype="16"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0" grpId="1"/>
      <p:bldP spid="12" grpId="0"/>
      <p:bldP spid="12" grpId="1"/>
      <p:bldP spid="14" grpId="0"/>
      <p:bldP spid="15" grpId="0"/>
      <p:bldP spid="15" grpId="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9999">
              <a:srgbClr val="0A128C"/>
            </a:gs>
            <a:gs pos="70000">
              <a:srgbClr val="181CC7"/>
            </a:gs>
            <a:gs pos="88000">
              <a:srgbClr val="7005D4"/>
            </a:gs>
            <a:gs pos="100000">
              <a:srgbClr val="8C3D91"/>
            </a:gs>
          </a:gsLst>
          <a:lin ang="5400000" scaled="0"/>
        </a:gradFill>
        <a:effectLst/>
      </p:bgPr>
    </p:bg>
    <p:spTree>
      <p:nvGrpSpPr>
        <p:cNvPr id="1" name=""/>
        <p:cNvGrpSpPr/>
        <p:nvPr/>
      </p:nvGrpSpPr>
      <p:grpSpPr>
        <a:xfrm>
          <a:off x="0" y="0"/>
          <a:ext cx="0" cy="0"/>
          <a:chOff x="0" y="0"/>
          <a:chExt cx="0" cy="0"/>
        </a:xfrm>
      </p:grpSpPr>
      <p:pic>
        <p:nvPicPr>
          <p:cNvPr id="1028" name="Picture 4" descr="http://www.sott.net/image/image/s5/114585/full/Arctic_sea_ice_minimum.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381" r="3270" b="6746"/>
          <a:stretch/>
        </p:blipFill>
        <p:spPr bwMode="auto">
          <a:xfrm>
            <a:off x="283029" y="740228"/>
            <a:ext cx="8556171" cy="498565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52600" y="5867400"/>
            <a:ext cx="5833648" cy="584775"/>
          </a:xfrm>
          <a:prstGeom prst="rect">
            <a:avLst/>
          </a:prstGeom>
          <a:noFill/>
        </p:spPr>
        <p:txBody>
          <a:bodyPr wrap="none" rtlCol="0">
            <a:spAutoFit/>
          </a:bodyPr>
          <a:lstStyle/>
          <a:p>
            <a:r>
              <a:rPr lang="en-US" sz="3200" b="1" dirty="0">
                <a:solidFill>
                  <a:prstClr val="white"/>
                </a:solidFill>
                <a:effectLst>
                  <a:outerShdw blurRad="38100" dist="38100" dir="2700000" algn="tl">
                    <a:srgbClr val="000000">
                      <a:alpha val="43137"/>
                    </a:srgbClr>
                  </a:outerShdw>
                </a:effectLst>
                <a:latin typeface="Comic Sans MS" pitchFamily="66" charset="0"/>
              </a:rPr>
              <a:t>Ice extent September 2012</a:t>
            </a:r>
          </a:p>
        </p:txBody>
      </p:sp>
      <p:sp>
        <p:nvSpPr>
          <p:cNvPr id="3" name="24-Point Star 2"/>
          <p:cNvSpPr/>
          <p:nvPr/>
        </p:nvSpPr>
        <p:spPr>
          <a:xfrm>
            <a:off x="794657" y="381000"/>
            <a:ext cx="914400" cy="914400"/>
          </a:xfrm>
          <a:prstGeom prst="star2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21" name="Straight Arrow Connector 20"/>
          <p:cNvCxnSpPr/>
          <p:nvPr/>
        </p:nvCxnSpPr>
        <p:spPr>
          <a:xfrm>
            <a:off x="1524000" y="1066800"/>
            <a:ext cx="2438400" cy="1981200"/>
          </a:xfrm>
          <a:prstGeom prst="straightConnector1">
            <a:avLst/>
          </a:prstGeom>
          <a:ln w="762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962400" y="381000"/>
            <a:ext cx="2438400" cy="2667000"/>
          </a:xfrm>
          <a:prstGeom prst="straightConnector1">
            <a:avLst/>
          </a:prstGeom>
          <a:ln w="762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24000" y="1066800"/>
            <a:ext cx="2209800" cy="800100"/>
          </a:xfrm>
          <a:prstGeom prst="straightConnector1">
            <a:avLst/>
          </a:prstGeom>
          <a:ln w="762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10800000" flipV="1">
            <a:off x="5715000" y="1219200"/>
            <a:ext cx="914400" cy="647700"/>
          </a:xfrm>
          <a:prstGeom prst="straightConnector1">
            <a:avLst/>
          </a:prstGeom>
          <a:ln w="5715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400800" y="838200"/>
            <a:ext cx="1724639" cy="646331"/>
          </a:xfrm>
          <a:prstGeom prst="rect">
            <a:avLst/>
          </a:prstGeom>
          <a:noFill/>
        </p:spPr>
        <p:txBody>
          <a:bodyPr wrap="none" rtlCol="0">
            <a:spAutoFit/>
          </a:bodyPr>
          <a:lstStyle/>
          <a:p>
            <a:pPr algn="ctr"/>
            <a:r>
              <a:rPr lang="en-US" b="1" dirty="0">
                <a:solidFill>
                  <a:srgbClr val="C0504D">
                    <a:lumMod val="60000"/>
                    <a:lumOff val="40000"/>
                  </a:srgbClr>
                </a:solidFill>
                <a:effectLst>
                  <a:outerShdw blurRad="38100" dist="38100" dir="2700000" algn="tl">
                    <a:srgbClr val="000000">
                      <a:alpha val="43137"/>
                    </a:srgbClr>
                  </a:outerShdw>
                </a:effectLst>
              </a:rPr>
              <a:t>Mean ice extent</a:t>
            </a:r>
          </a:p>
          <a:p>
            <a:pPr algn="ctr"/>
            <a:r>
              <a:rPr lang="en-US" b="1" dirty="0">
                <a:solidFill>
                  <a:srgbClr val="C0504D">
                    <a:lumMod val="60000"/>
                    <a:lumOff val="40000"/>
                  </a:srgbClr>
                </a:solidFill>
                <a:effectLst>
                  <a:outerShdw blurRad="38100" dist="38100" dir="2700000" algn="tl">
                    <a:srgbClr val="000000">
                      <a:alpha val="43137"/>
                    </a:srgbClr>
                  </a:outerShdw>
                </a:effectLst>
              </a:rPr>
              <a:t>1979-2000</a:t>
            </a:r>
          </a:p>
        </p:txBody>
      </p:sp>
      <p:sp>
        <p:nvSpPr>
          <p:cNvPr id="10" name="TextBox 9"/>
          <p:cNvSpPr txBox="1"/>
          <p:nvPr/>
        </p:nvSpPr>
        <p:spPr>
          <a:xfrm>
            <a:off x="6282152" y="2743200"/>
            <a:ext cx="2633248" cy="2246769"/>
          </a:xfrm>
          <a:prstGeom prst="rect">
            <a:avLst/>
          </a:prstGeom>
          <a:noFill/>
        </p:spPr>
        <p:txBody>
          <a:bodyPr wrap="square" rtlCol="0">
            <a:spAutoFit/>
          </a:bodyPr>
          <a:lstStyle/>
          <a:p>
            <a:r>
              <a:rPr lang="en-US" sz="2800" b="1" dirty="0">
                <a:solidFill>
                  <a:srgbClr val="FFFF00"/>
                </a:solidFill>
                <a:effectLst>
                  <a:glow rad="228600">
                    <a:srgbClr val="F79646">
                      <a:satMod val="175000"/>
                      <a:alpha val="40000"/>
                    </a:srgbClr>
                  </a:glow>
                  <a:outerShdw blurRad="38100" dist="38100" dir="2700000" algn="tl">
                    <a:srgbClr val="000000">
                      <a:alpha val="43137"/>
                    </a:srgbClr>
                  </a:outerShdw>
                </a:effectLst>
                <a:latin typeface="Comic Sans MS" pitchFamily="66" charset="0"/>
              </a:rPr>
              <a:t>The Arctic is warming 2-3 times faster than the rest of the globe</a:t>
            </a:r>
          </a:p>
        </p:txBody>
      </p:sp>
    </p:spTree>
    <p:extLst>
      <p:ext uri="{BB962C8B-B14F-4D97-AF65-F5344CB8AC3E}">
        <p14:creationId xmlns:p14="http://schemas.microsoft.com/office/powerpoint/2010/main" val="614166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1"/>
                                        </p:tgtEl>
                                      </p:cBhvr>
                                    </p:animEffect>
                                    <p:set>
                                      <p:cBhvr>
                                        <p:cTn id="21" dur="1" fill="hold">
                                          <p:stCondLst>
                                            <p:cond delay="499"/>
                                          </p:stCondLst>
                                        </p:cTn>
                                        <p:tgtEl>
                                          <p:spTgt spid="21"/>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23"/>
                                        </p:tgtEl>
                                      </p:cBhvr>
                                    </p:animEffect>
                                    <p:set>
                                      <p:cBhvr>
                                        <p:cTn id="24" dur="1" fill="hold">
                                          <p:stCondLst>
                                            <p:cond delay="499"/>
                                          </p:stCondLst>
                                        </p:cTn>
                                        <p:tgtEl>
                                          <p:spTgt spid="23"/>
                                        </p:tgtEl>
                                        <p:attrNameLst>
                                          <p:attrName>style.visibility</p:attrName>
                                        </p:attrNameLst>
                                      </p:cBhvr>
                                      <p:to>
                                        <p:strVal val="hidden"/>
                                      </p:to>
                                    </p:se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 calcmode="lin" valueType="num">
                                      <p:cBhvr>
                                        <p:cTn id="3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18900000" scaled="1"/>
          <a:tileRect/>
        </a:gradFill>
        <a:effectLst/>
      </p:bgPr>
    </p:bg>
    <p:spTree>
      <p:nvGrpSpPr>
        <p:cNvPr id="1" name=""/>
        <p:cNvGrpSpPr/>
        <p:nvPr/>
      </p:nvGrpSpPr>
      <p:grpSpPr>
        <a:xfrm>
          <a:off x="0" y="0"/>
          <a:ext cx="0" cy="0"/>
          <a:chOff x="0" y="0"/>
          <a:chExt cx="0" cy="0"/>
        </a:xfrm>
      </p:grpSpPr>
      <p:grpSp>
        <p:nvGrpSpPr>
          <p:cNvPr id="10" name="Group 9"/>
          <p:cNvGrpSpPr/>
          <p:nvPr/>
        </p:nvGrpSpPr>
        <p:grpSpPr>
          <a:xfrm>
            <a:off x="1371600" y="1828800"/>
            <a:ext cx="6397556" cy="4343400"/>
            <a:chOff x="1371600" y="1828800"/>
            <a:chExt cx="6397556" cy="4343400"/>
          </a:xfrm>
        </p:grpSpPr>
        <p:pic>
          <p:nvPicPr>
            <p:cNvPr id="8" name="Picture 7" descr="T1000_70-90N_vs_30-60N_1948-2013_OND.jpg"/>
            <p:cNvPicPr/>
            <p:nvPr/>
          </p:nvPicPr>
          <p:blipFill>
            <a:blip r:embed="rId2"/>
            <a:stretch>
              <a:fillRect/>
            </a:stretch>
          </p:blipFill>
          <p:spPr>
            <a:xfrm>
              <a:off x="1371600" y="1828800"/>
              <a:ext cx="6397556" cy="4343400"/>
            </a:xfrm>
            <a:prstGeom prst="rect">
              <a:avLst/>
            </a:prstGeom>
            <a:effectLst>
              <a:glow rad="228600">
                <a:schemeClr val="accent6">
                  <a:satMod val="175000"/>
                  <a:alpha val="40000"/>
                </a:schemeClr>
              </a:glow>
            </a:effectLst>
          </p:spPr>
        </p:pic>
        <p:sp>
          <p:nvSpPr>
            <p:cNvPr id="5" name="TextBox 4"/>
            <p:cNvSpPr txBox="1"/>
            <p:nvPr/>
          </p:nvSpPr>
          <p:spPr>
            <a:xfrm>
              <a:off x="6515210" y="2819400"/>
              <a:ext cx="1104790" cy="461665"/>
            </a:xfrm>
            <a:prstGeom prst="rect">
              <a:avLst/>
            </a:prstGeom>
            <a:noFill/>
          </p:spPr>
          <p:txBody>
            <a:bodyPr wrap="none" rtlCol="0">
              <a:spAutoFit/>
            </a:bodyPr>
            <a:lstStyle/>
            <a:p>
              <a:r>
                <a:rPr lang="en-US" sz="2400" b="1" dirty="0">
                  <a:solidFill>
                    <a:srgbClr val="57D3FF"/>
                  </a:solidFill>
                  <a:effectLst>
                    <a:outerShdw blurRad="38100" dist="38100" dir="2700000" algn="tl">
                      <a:srgbClr val="000000">
                        <a:alpha val="43137"/>
                      </a:srgbClr>
                    </a:outerShdw>
                  </a:effectLst>
                  <a:latin typeface="Comic Sans MS" panose="030F0702030302020204" pitchFamily="66" charset="0"/>
                </a:rPr>
                <a:t>Arctic</a:t>
              </a:r>
            </a:p>
          </p:txBody>
        </p:sp>
        <p:sp>
          <p:nvSpPr>
            <p:cNvPr id="9" name="TextBox 8"/>
            <p:cNvSpPr txBox="1"/>
            <p:nvPr/>
          </p:nvSpPr>
          <p:spPr>
            <a:xfrm>
              <a:off x="6248400" y="4122003"/>
              <a:ext cx="1478290" cy="830997"/>
            </a:xfrm>
            <a:prstGeom prst="rect">
              <a:avLst/>
            </a:prstGeom>
            <a:noFill/>
          </p:spPr>
          <p:txBody>
            <a:bodyPr wrap="none" rtlCol="0">
              <a:spAutoFit/>
            </a:bodyPr>
            <a:lstStyle/>
            <a:p>
              <a:r>
                <a:rPr lang="en-US" sz="2400" b="1" dirty="0">
                  <a:solidFill>
                    <a:srgbClr val="0066FF"/>
                  </a:solidFill>
                  <a:effectLst>
                    <a:outerShdw blurRad="38100" dist="38100" dir="2700000" algn="tl">
                      <a:srgbClr val="000000">
                        <a:alpha val="43137"/>
                      </a:srgbClr>
                    </a:outerShdw>
                  </a:effectLst>
                  <a:latin typeface="Comic Sans MS" panose="030F0702030302020204" pitchFamily="66" charset="0"/>
                </a:rPr>
                <a:t>Mid-</a:t>
              </a:r>
            </a:p>
            <a:p>
              <a:r>
                <a:rPr lang="en-US" sz="2400" b="1" dirty="0">
                  <a:solidFill>
                    <a:srgbClr val="0066FF"/>
                  </a:solidFill>
                  <a:effectLst>
                    <a:outerShdw blurRad="38100" dist="38100" dir="2700000" algn="tl">
                      <a:srgbClr val="000000">
                        <a:alpha val="43137"/>
                      </a:srgbClr>
                    </a:outerShdw>
                  </a:effectLst>
                  <a:latin typeface="Comic Sans MS" panose="030F0702030302020204" pitchFamily="66" charset="0"/>
                </a:rPr>
                <a:t>latitudes</a:t>
              </a:r>
            </a:p>
          </p:txBody>
        </p:sp>
      </p:grpSp>
      <p:sp>
        <p:nvSpPr>
          <p:cNvPr id="4" name="TextBox 3"/>
          <p:cNvSpPr txBox="1"/>
          <p:nvPr/>
        </p:nvSpPr>
        <p:spPr>
          <a:xfrm>
            <a:off x="381000" y="1066800"/>
            <a:ext cx="8305800" cy="461665"/>
          </a:xfrm>
          <a:prstGeom prst="rect">
            <a:avLst/>
          </a:prstGeom>
          <a:noFill/>
          <a:ln w="28575">
            <a:noFill/>
          </a:ln>
        </p:spPr>
        <p:txBody>
          <a:bodyPr wrap="square" rtlCol="0">
            <a:spAutoFit/>
          </a:bodyPr>
          <a:lstStyle/>
          <a:p>
            <a:pPr algn="ctr"/>
            <a:r>
              <a:rPr lang="en-US" sz="2400" b="1" dirty="0">
                <a:solidFill>
                  <a:prstClr val="white"/>
                </a:solidFill>
                <a:effectLst>
                  <a:glow rad="139700">
                    <a:srgbClr val="F79646">
                      <a:satMod val="175000"/>
                      <a:alpha val="40000"/>
                    </a:srgbClr>
                  </a:glow>
                  <a:outerShdw blurRad="38100" dist="38100" dir="2700000" algn="tl">
                    <a:srgbClr val="000000">
                      <a:alpha val="43137"/>
                    </a:srgbClr>
                  </a:outerShdw>
                </a:effectLst>
                <a:latin typeface="Comic Sans MS" pitchFamily="66" charset="0"/>
              </a:rPr>
              <a:t>Near-surface air temperature (Fall)</a:t>
            </a:r>
          </a:p>
        </p:txBody>
      </p:sp>
      <p:sp>
        <p:nvSpPr>
          <p:cNvPr id="6" name="TextBox 5"/>
          <p:cNvSpPr txBox="1"/>
          <p:nvPr/>
        </p:nvSpPr>
        <p:spPr>
          <a:xfrm>
            <a:off x="381000" y="304800"/>
            <a:ext cx="8305800" cy="646331"/>
          </a:xfrm>
          <a:prstGeom prst="rect">
            <a:avLst/>
          </a:prstGeom>
          <a:noFill/>
          <a:ln w="28575">
            <a:noFill/>
          </a:ln>
        </p:spPr>
        <p:txBody>
          <a:bodyPr wrap="square" rtlCol="0">
            <a:spAutoFit/>
          </a:bodyPr>
          <a:lstStyle/>
          <a:p>
            <a:pPr algn="ctr"/>
            <a:r>
              <a:rPr lang="en-US" sz="3600" b="1" dirty="0">
                <a:solidFill>
                  <a:srgbClr val="FFFF00"/>
                </a:solidFill>
                <a:effectLst>
                  <a:glow rad="139700">
                    <a:srgbClr val="F79646">
                      <a:satMod val="175000"/>
                      <a:alpha val="40000"/>
                    </a:srgbClr>
                  </a:glow>
                  <a:outerShdw blurRad="38100" dist="38100" dir="2700000" algn="tl">
                    <a:srgbClr val="000000">
                      <a:alpha val="43137"/>
                    </a:srgbClr>
                  </a:outerShdw>
                </a:effectLst>
                <a:latin typeface="Comic Sans MS" pitchFamily="66" charset="0"/>
              </a:rPr>
              <a:t>“Arctic Amplification”</a:t>
            </a:r>
          </a:p>
        </p:txBody>
      </p:sp>
      <p:cxnSp>
        <p:nvCxnSpPr>
          <p:cNvPr id="7" name="Straight Connector 6"/>
          <p:cNvCxnSpPr/>
          <p:nvPr/>
        </p:nvCxnSpPr>
        <p:spPr>
          <a:xfrm flipV="1">
            <a:off x="6172200" y="1828800"/>
            <a:ext cx="0" cy="3657600"/>
          </a:xfrm>
          <a:prstGeom prst="line">
            <a:avLst/>
          </a:prstGeom>
          <a:ln w="76200">
            <a:solidFill>
              <a:srgbClr val="FFC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2135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20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earth-north-america-space_900px.jpg"/>
          <p:cNvPicPr>
            <a:picLocks noChangeAspect="1"/>
          </p:cNvPicPr>
          <p:nvPr/>
        </p:nvPicPr>
        <p:blipFill>
          <a:blip r:embed="rId2" cstate="print"/>
          <a:stretch>
            <a:fillRect/>
          </a:stretch>
        </p:blipFill>
        <p:spPr>
          <a:xfrm>
            <a:off x="0" y="2286000"/>
            <a:ext cx="5861538" cy="4572000"/>
          </a:xfrm>
          <a:prstGeom prst="rect">
            <a:avLst/>
          </a:prstGeom>
        </p:spPr>
      </p:pic>
      <p:sp>
        <p:nvSpPr>
          <p:cNvPr id="4" name="TextBox 3"/>
          <p:cNvSpPr txBox="1"/>
          <p:nvPr/>
        </p:nvSpPr>
        <p:spPr>
          <a:xfrm>
            <a:off x="381000" y="2281535"/>
            <a:ext cx="1013419" cy="461665"/>
          </a:xfrm>
          <a:prstGeom prst="rect">
            <a:avLst/>
          </a:prstGeom>
          <a:noFill/>
        </p:spPr>
        <p:txBody>
          <a:bodyPr wrap="none" rtlCol="0">
            <a:spAutoFit/>
          </a:bodyPr>
          <a:lstStyle/>
          <a:p>
            <a:r>
              <a:rPr lang="en-US" sz="2400" b="1" dirty="0">
                <a:solidFill>
                  <a:srgbClr val="4BACC6">
                    <a:lumMod val="40000"/>
                    <a:lumOff val="60000"/>
                  </a:srgbClr>
                </a:solidFill>
                <a:effectLst>
                  <a:outerShdw blurRad="38100" dist="38100" dir="2700000" algn="tl">
                    <a:srgbClr val="000000">
                      <a:alpha val="43137"/>
                    </a:srgbClr>
                  </a:outerShdw>
                </a:effectLst>
                <a:latin typeface="Comic Sans MS" pitchFamily="66" charset="0"/>
              </a:rPr>
              <a:t>COLD</a:t>
            </a:r>
          </a:p>
        </p:txBody>
      </p:sp>
      <p:sp>
        <p:nvSpPr>
          <p:cNvPr id="5" name="TextBox 4"/>
          <p:cNvSpPr txBox="1"/>
          <p:nvPr/>
        </p:nvSpPr>
        <p:spPr>
          <a:xfrm>
            <a:off x="4648200" y="3657600"/>
            <a:ext cx="1367682" cy="523220"/>
          </a:xfrm>
          <a:prstGeom prst="rect">
            <a:avLst/>
          </a:prstGeom>
          <a:noFill/>
        </p:spPr>
        <p:txBody>
          <a:bodyPr wrap="none" rtlCol="0">
            <a:spAutoFit/>
          </a:bodyPr>
          <a:lstStyle/>
          <a:p>
            <a:r>
              <a:rPr lang="en-US" sz="2800" b="1" dirty="0">
                <a:solidFill>
                  <a:srgbClr val="FFC000"/>
                </a:solidFill>
                <a:effectLst>
                  <a:outerShdw blurRad="38100" dist="38100" dir="2700000" algn="tl">
                    <a:srgbClr val="000000">
                      <a:alpha val="43137"/>
                    </a:srgbClr>
                  </a:outerShdw>
                </a:effectLst>
                <a:latin typeface="Comic Sans MS" pitchFamily="66" charset="0"/>
              </a:rPr>
              <a:t>WARM</a:t>
            </a:r>
          </a:p>
        </p:txBody>
      </p:sp>
      <p:sp>
        <p:nvSpPr>
          <p:cNvPr id="6" name="Arc 5"/>
          <p:cNvSpPr/>
          <p:nvPr/>
        </p:nvSpPr>
        <p:spPr>
          <a:xfrm rot="449323">
            <a:off x="258552" y="2478250"/>
            <a:ext cx="5791200" cy="2514600"/>
          </a:xfrm>
          <a:prstGeom prst="arc">
            <a:avLst>
              <a:gd name="adj1" fmla="val 12614800"/>
              <a:gd name="adj2" fmla="val 20700300"/>
            </a:avLst>
          </a:prstGeom>
          <a:noFill/>
          <a:ln w="762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 name="Arc 6"/>
          <p:cNvSpPr/>
          <p:nvPr/>
        </p:nvSpPr>
        <p:spPr>
          <a:xfrm rot="662264">
            <a:off x="242626" y="2059680"/>
            <a:ext cx="5791200" cy="2514600"/>
          </a:xfrm>
          <a:prstGeom prst="arc">
            <a:avLst>
              <a:gd name="adj1" fmla="val 12614800"/>
              <a:gd name="adj2" fmla="val 20700300"/>
            </a:avLst>
          </a:prstGeom>
          <a:noFill/>
          <a:ln w="762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cxnSp>
        <p:nvCxnSpPr>
          <p:cNvPr id="9" name="Straight Arrow Connector 8"/>
          <p:cNvCxnSpPr/>
          <p:nvPr/>
        </p:nvCxnSpPr>
        <p:spPr>
          <a:xfrm flipV="1">
            <a:off x="4114800" y="2971800"/>
            <a:ext cx="838200" cy="1066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981200" y="2438400"/>
            <a:ext cx="152400" cy="5334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4800" y="381000"/>
            <a:ext cx="8839200" cy="830997"/>
          </a:xfrm>
          <a:prstGeom prst="rect">
            <a:avLst/>
          </a:prstGeom>
          <a:noFill/>
        </p:spPr>
        <p:txBody>
          <a:bodyPr wrap="square" rtlCol="0">
            <a:spAutoFit/>
          </a:bodyPr>
          <a:lstStyle/>
          <a:p>
            <a:r>
              <a:rPr lang="en-US" sz="2400" dirty="0">
                <a:solidFill>
                  <a:prstClr val="white"/>
                </a:solidFill>
                <a:latin typeface="Comic Sans MS" pitchFamily="66" charset="0"/>
              </a:rPr>
              <a:t>Consider a layer of atmosphere stretching from here (</a:t>
            </a:r>
            <a:r>
              <a:rPr lang="en-US" sz="2400" dirty="0">
                <a:solidFill>
                  <a:srgbClr val="FFC000"/>
                </a:solidFill>
                <a:latin typeface="Comic Sans MS" pitchFamily="66" charset="0"/>
              </a:rPr>
              <a:t>warm</a:t>
            </a:r>
            <a:r>
              <a:rPr lang="en-US" sz="2400" dirty="0">
                <a:solidFill>
                  <a:prstClr val="white"/>
                </a:solidFill>
                <a:latin typeface="Comic Sans MS" pitchFamily="66" charset="0"/>
              </a:rPr>
              <a:t>) to the Arctic (</a:t>
            </a:r>
            <a:r>
              <a:rPr lang="en-US" sz="2400" dirty="0">
                <a:solidFill>
                  <a:srgbClr val="4BACC6">
                    <a:lumMod val="40000"/>
                    <a:lumOff val="60000"/>
                  </a:srgbClr>
                </a:solidFill>
                <a:latin typeface="Comic Sans MS" pitchFamily="66" charset="0"/>
              </a:rPr>
              <a:t>cold</a:t>
            </a:r>
            <a:r>
              <a:rPr lang="en-US" sz="2400" dirty="0">
                <a:solidFill>
                  <a:prstClr val="white"/>
                </a:solidFill>
                <a:latin typeface="Comic Sans MS" pitchFamily="66" charset="0"/>
              </a:rPr>
              <a:t>)</a:t>
            </a:r>
          </a:p>
        </p:txBody>
      </p:sp>
      <p:sp>
        <p:nvSpPr>
          <p:cNvPr id="16" name="TextBox 15"/>
          <p:cNvSpPr txBox="1"/>
          <p:nvPr/>
        </p:nvSpPr>
        <p:spPr>
          <a:xfrm>
            <a:off x="304800" y="381000"/>
            <a:ext cx="8839200" cy="830997"/>
          </a:xfrm>
          <a:prstGeom prst="rect">
            <a:avLst/>
          </a:prstGeom>
          <a:noFill/>
        </p:spPr>
        <p:txBody>
          <a:bodyPr wrap="square" rtlCol="0">
            <a:spAutoFit/>
          </a:bodyPr>
          <a:lstStyle/>
          <a:p>
            <a:r>
              <a:rPr lang="en-US" sz="2400" dirty="0">
                <a:solidFill>
                  <a:srgbClr val="FFFF66"/>
                </a:solidFill>
                <a:latin typeface="Comic Sans MS" pitchFamily="66" charset="0"/>
              </a:rPr>
              <a:t>Because warm air expands, the layer will be thicker here than it is in the Arctic.</a:t>
            </a:r>
          </a:p>
        </p:txBody>
      </p:sp>
      <p:sp>
        <p:nvSpPr>
          <p:cNvPr id="18" name="TextBox 17"/>
          <p:cNvSpPr txBox="1"/>
          <p:nvPr/>
        </p:nvSpPr>
        <p:spPr>
          <a:xfrm>
            <a:off x="4419600" y="1066800"/>
            <a:ext cx="4724400" cy="1200329"/>
          </a:xfrm>
          <a:prstGeom prst="rect">
            <a:avLst/>
          </a:prstGeom>
          <a:noFill/>
        </p:spPr>
        <p:txBody>
          <a:bodyPr wrap="square" rtlCol="0">
            <a:spAutoFit/>
          </a:bodyPr>
          <a:lstStyle/>
          <a:p>
            <a:r>
              <a:rPr lang="en-US" sz="2400" dirty="0">
                <a:solidFill>
                  <a:prstClr val="white"/>
                </a:solidFill>
                <a:latin typeface="Comic Sans MS" pitchFamily="66" charset="0"/>
              </a:rPr>
              <a:t>Air flows down this “hill”, turns to the right as the Earth spins, and creates the Jet Stream</a:t>
            </a:r>
          </a:p>
        </p:txBody>
      </p:sp>
      <p:sp>
        <p:nvSpPr>
          <p:cNvPr id="14" name="TextBox 13"/>
          <p:cNvSpPr txBox="1"/>
          <p:nvPr/>
        </p:nvSpPr>
        <p:spPr>
          <a:xfrm>
            <a:off x="6324600" y="2971800"/>
            <a:ext cx="2667000" cy="3046988"/>
          </a:xfrm>
          <a:prstGeom prst="rect">
            <a:avLst/>
          </a:prstGeom>
          <a:noFill/>
        </p:spPr>
        <p:txBody>
          <a:bodyPr wrap="square" rtlCol="0">
            <a:spAutoFit/>
          </a:bodyPr>
          <a:lstStyle/>
          <a:p>
            <a:r>
              <a:rPr lang="en-US" sz="2400" dirty="0">
                <a:solidFill>
                  <a:prstClr val="white"/>
                </a:solidFill>
                <a:latin typeface="Comic Sans MS" pitchFamily="66" charset="0"/>
              </a:rPr>
              <a:t>As the Arctic warms faster, the hill flattens, and the jet stream weakens.</a:t>
            </a:r>
          </a:p>
          <a:p>
            <a:endParaRPr lang="en-US" sz="2400" dirty="0">
              <a:solidFill>
                <a:prstClr val="white"/>
              </a:solidFill>
              <a:latin typeface="Comic Sans MS" pitchFamily="66" charset="0"/>
            </a:endParaRPr>
          </a:p>
          <a:p>
            <a:r>
              <a:rPr lang="en-US" sz="2400" dirty="0">
                <a:solidFill>
                  <a:srgbClr val="FFFF00"/>
                </a:solidFill>
                <a:latin typeface="Comic Sans MS" pitchFamily="66" charset="0"/>
              </a:rPr>
              <a:t>A weaker jet is a </a:t>
            </a:r>
            <a:r>
              <a:rPr lang="en-US" sz="2400" i="1" dirty="0">
                <a:solidFill>
                  <a:srgbClr val="FFFF00"/>
                </a:solidFill>
                <a:latin typeface="Comic Sans MS" pitchFamily="66" charset="0"/>
              </a:rPr>
              <a:t>wavier</a:t>
            </a:r>
            <a:r>
              <a:rPr lang="en-US" sz="2400" dirty="0">
                <a:solidFill>
                  <a:srgbClr val="FFFF00"/>
                </a:solidFill>
                <a:latin typeface="Comic Sans MS" pitchFamily="66" charset="0"/>
              </a:rPr>
              <a:t> jet.</a:t>
            </a:r>
          </a:p>
        </p:txBody>
      </p:sp>
      <p:sp>
        <p:nvSpPr>
          <p:cNvPr id="23" name="Right Arrow 22"/>
          <p:cNvSpPr/>
          <p:nvPr/>
        </p:nvSpPr>
        <p:spPr>
          <a:xfrm rot="11673240">
            <a:off x="3558922" y="2316350"/>
            <a:ext cx="1000564" cy="228600"/>
          </a:xfrm>
          <a:prstGeom prst="rightArrow">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ight Arrow 23"/>
          <p:cNvSpPr/>
          <p:nvPr/>
        </p:nvSpPr>
        <p:spPr>
          <a:xfrm rot="11343528">
            <a:off x="3677092" y="1897422"/>
            <a:ext cx="575341" cy="228600"/>
          </a:xfrm>
          <a:prstGeom prst="rightArrow">
            <a:avLst/>
          </a:prstGeom>
          <a:blipFill>
            <a:blip r:embed="rId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79646">
                  <a:lumMod val="75000"/>
                </a:srgbClr>
              </a:solidFill>
            </a:endParaRPr>
          </a:p>
        </p:txBody>
      </p:sp>
      <p:grpSp>
        <p:nvGrpSpPr>
          <p:cNvPr id="3" name="Group 2"/>
          <p:cNvGrpSpPr/>
          <p:nvPr/>
        </p:nvGrpSpPr>
        <p:grpSpPr>
          <a:xfrm>
            <a:off x="76200" y="3276600"/>
            <a:ext cx="3505200" cy="2438400"/>
            <a:chOff x="76200" y="3276600"/>
            <a:chExt cx="3505200" cy="2438400"/>
          </a:xfrm>
        </p:grpSpPr>
        <p:sp>
          <p:nvSpPr>
            <p:cNvPr id="17" name="Freeform 16"/>
            <p:cNvSpPr/>
            <p:nvPr/>
          </p:nvSpPr>
          <p:spPr>
            <a:xfrm>
              <a:off x="152400" y="3429000"/>
              <a:ext cx="3429000" cy="2286000"/>
            </a:xfrm>
            <a:custGeom>
              <a:avLst/>
              <a:gdLst>
                <a:gd name="connsiteX0" fmla="*/ 0 w 3531634"/>
                <a:gd name="connsiteY0" fmla="*/ 2254313 h 2254313"/>
                <a:gd name="connsiteX1" fmla="*/ 552261 w 3531634"/>
                <a:gd name="connsiteY1" fmla="*/ 2136618 h 2254313"/>
                <a:gd name="connsiteX2" fmla="*/ 896293 w 3531634"/>
                <a:gd name="connsiteY2" fmla="*/ 1973656 h 2254313"/>
                <a:gd name="connsiteX3" fmla="*/ 1113576 w 3531634"/>
                <a:gd name="connsiteY3" fmla="*/ 1656785 h 2254313"/>
                <a:gd name="connsiteX4" fmla="*/ 1213164 w 3531634"/>
                <a:gd name="connsiteY4" fmla="*/ 1339913 h 2254313"/>
                <a:gd name="connsiteX5" fmla="*/ 1240325 w 3531634"/>
                <a:gd name="connsiteY5" fmla="*/ 1050202 h 2254313"/>
                <a:gd name="connsiteX6" fmla="*/ 1303699 w 3531634"/>
                <a:gd name="connsiteY6" fmla="*/ 787652 h 2254313"/>
                <a:gd name="connsiteX7" fmla="*/ 1475715 w 3531634"/>
                <a:gd name="connsiteY7" fmla="*/ 570369 h 2254313"/>
                <a:gd name="connsiteX8" fmla="*/ 1729212 w 3531634"/>
                <a:gd name="connsiteY8" fmla="*/ 488888 h 2254313"/>
                <a:gd name="connsiteX9" fmla="*/ 2145671 w 3531634"/>
                <a:gd name="connsiteY9" fmla="*/ 516048 h 2254313"/>
                <a:gd name="connsiteX10" fmla="*/ 2553077 w 3531634"/>
                <a:gd name="connsiteY10" fmla="*/ 606583 h 2254313"/>
                <a:gd name="connsiteX11" fmla="*/ 2797521 w 3531634"/>
                <a:gd name="connsiteY11" fmla="*/ 805759 h 2254313"/>
                <a:gd name="connsiteX12" fmla="*/ 2996697 w 3531634"/>
                <a:gd name="connsiteY12" fmla="*/ 950614 h 2254313"/>
                <a:gd name="connsiteX13" fmla="*/ 3449370 w 3531634"/>
                <a:gd name="connsiteY13" fmla="*/ 977775 h 2254313"/>
                <a:gd name="connsiteX14" fmla="*/ 3530851 w 3531634"/>
                <a:gd name="connsiteY14" fmla="*/ 851026 h 2254313"/>
                <a:gd name="connsiteX15" fmla="*/ 3485584 w 3531634"/>
                <a:gd name="connsiteY15" fmla="*/ 570369 h 2254313"/>
                <a:gd name="connsiteX16" fmla="*/ 3404103 w 3531634"/>
                <a:gd name="connsiteY16" fmla="*/ 307818 h 2254313"/>
                <a:gd name="connsiteX17" fmla="*/ 3150606 w 3531634"/>
                <a:gd name="connsiteY17" fmla="*/ 0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31634" h="2254313">
                  <a:moveTo>
                    <a:pt x="0" y="2254313"/>
                  </a:moveTo>
                  <a:cubicBezTo>
                    <a:pt x="201439" y="2218853"/>
                    <a:pt x="402879" y="2183394"/>
                    <a:pt x="552261" y="2136618"/>
                  </a:cubicBezTo>
                  <a:cubicBezTo>
                    <a:pt x="701643" y="2089842"/>
                    <a:pt x="802741" y="2053628"/>
                    <a:pt x="896293" y="1973656"/>
                  </a:cubicBezTo>
                  <a:cubicBezTo>
                    <a:pt x="989846" y="1893684"/>
                    <a:pt x="1060764" y="1762409"/>
                    <a:pt x="1113576" y="1656785"/>
                  </a:cubicBezTo>
                  <a:cubicBezTo>
                    <a:pt x="1166388" y="1551161"/>
                    <a:pt x="1192039" y="1441010"/>
                    <a:pt x="1213164" y="1339913"/>
                  </a:cubicBezTo>
                  <a:cubicBezTo>
                    <a:pt x="1234289" y="1238816"/>
                    <a:pt x="1225236" y="1142245"/>
                    <a:pt x="1240325" y="1050202"/>
                  </a:cubicBezTo>
                  <a:cubicBezTo>
                    <a:pt x="1255414" y="958159"/>
                    <a:pt x="1264467" y="867624"/>
                    <a:pt x="1303699" y="787652"/>
                  </a:cubicBezTo>
                  <a:cubicBezTo>
                    <a:pt x="1342931" y="707680"/>
                    <a:pt x="1404796" y="620163"/>
                    <a:pt x="1475715" y="570369"/>
                  </a:cubicBezTo>
                  <a:cubicBezTo>
                    <a:pt x="1546634" y="520575"/>
                    <a:pt x="1617553" y="497941"/>
                    <a:pt x="1729212" y="488888"/>
                  </a:cubicBezTo>
                  <a:cubicBezTo>
                    <a:pt x="1840871" y="479835"/>
                    <a:pt x="2008360" y="496432"/>
                    <a:pt x="2145671" y="516048"/>
                  </a:cubicBezTo>
                  <a:cubicBezTo>
                    <a:pt x="2282982" y="535664"/>
                    <a:pt x="2444435" y="558298"/>
                    <a:pt x="2553077" y="606583"/>
                  </a:cubicBezTo>
                  <a:cubicBezTo>
                    <a:pt x="2661719" y="654868"/>
                    <a:pt x="2723584" y="748421"/>
                    <a:pt x="2797521" y="805759"/>
                  </a:cubicBezTo>
                  <a:cubicBezTo>
                    <a:pt x="2871458" y="863097"/>
                    <a:pt x="2888055" y="921945"/>
                    <a:pt x="2996697" y="950614"/>
                  </a:cubicBezTo>
                  <a:cubicBezTo>
                    <a:pt x="3105339" y="979283"/>
                    <a:pt x="3360344" y="994373"/>
                    <a:pt x="3449370" y="977775"/>
                  </a:cubicBezTo>
                  <a:cubicBezTo>
                    <a:pt x="3538396" y="961177"/>
                    <a:pt x="3524815" y="918927"/>
                    <a:pt x="3530851" y="851026"/>
                  </a:cubicBezTo>
                  <a:cubicBezTo>
                    <a:pt x="3536887" y="783125"/>
                    <a:pt x="3506709" y="660904"/>
                    <a:pt x="3485584" y="570369"/>
                  </a:cubicBezTo>
                  <a:cubicBezTo>
                    <a:pt x="3464459" y="479834"/>
                    <a:pt x="3459933" y="402879"/>
                    <a:pt x="3404103" y="307818"/>
                  </a:cubicBezTo>
                  <a:cubicBezTo>
                    <a:pt x="3348273" y="212757"/>
                    <a:pt x="3249439" y="106378"/>
                    <a:pt x="3150606" y="0"/>
                  </a:cubicBezTo>
                </a:path>
              </a:pathLst>
            </a:custGeom>
            <a:noFill/>
            <a:ln w="101600">
              <a:solidFill>
                <a:schemeClr val="tx2">
                  <a:lumMod val="75000"/>
                </a:schemeClr>
              </a:solidFill>
              <a:prstDash val="sysDash"/>
              <a:tailEnd type="triangle"/>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25"/>
            <p:cNvSpPr/>
            <p:nvPr/>
          </p:nvSpPr>
          <p:spPr>
            <a:xfrm>
              <a:off x="76200" y="3276600"/>
              <a:ext cx="3429000" cy="2314669"/>
            </a:xfrm>
            <a:custGeom>
              <a:avLst/>
              <a:gdLst>
                <a:gd name="connsiteX0" fmla="*/ 0 w 3531634"/>
                <a:gd name="connsiteY0" fmla="*/ 2254313 h 2254313"/>
                <a:gd name="connsiteX1" fmla="*/ 552261 w 3531634"/>
                <a:gd name="connsiteY1" fmla="*/ 2136618 h 2254313"/>
                <a:gd name="connsiteX2" fmla="*/ 896293 w 3531634"/>
                <a:gd name="connsiteY2" fmla="*/ 1973656 h 2254313"/>
                <a:gd name="connsiteX3" fmla="*/ 1113576 w 3531634"/>
                <a:gd name="connsiteY3" fmla="*/ 1656785 h 2254313"/>
                <a:gd name="connsiteX4" fmla="*/ 1213164 w 3531634"/>
                <a:gd name="connsiteY4" fmla="*/ 1339913 h 2254313"/>
                <a:gd name="connsiteX5" fmla="*/ 1240325 w 3531634"/>
                <a:gd name="connsiteY5" fmla="*/ 1050202 h 2254313"/>
                <a:gd name="connsiteX6" fmla="*/ 1303699 w 3531634"/>
                <a:gd name="connsiteY6" fmla="*/ 787652 h 2254313"/>
                <a:gd name="connsiteX7" fmla="*/ 1475715 w 3531634"/>
                <a:gd name="connsiteY7" fmla="*/ 570369 h 2254313"/>
                <a:gd name="connsiteX8" fmla="*/ 1729212 w 3531634"/>
                <a:gd name="connsiteY8" fmla="*/ 488888 h 2254313"/>
                <a:gd name="connsiteX9" fmla="*/ 2145671 w 3531634"/>
                <a:gd name="connsiteY9" fmla="*/ 516048 h 2254313"/>
                <a:gd name="connsiteX10" fmla="*/ 2553077 w 3531634"/>
                <a:gd name="connsiteY10" fmla="*/ 606583 h 2254313"/>
                <a:gd name="connsiteX11" fmla="*/ 2797521 w 3531634"/>
                <a:gd name="connsiteY11" fmla="*/ 805759 h 2254313"/>
                <a:gd name="connsiteX12" fmla="*/ 2996697 w 3531634"/>
                <a:gd name="connsiteY12" fmla="*/ 950614 h 2254313"/>
                <a:gd name="connsiteX13" fmla="*/ 3449370 w 3531634"/>
                <a:gd name="connsiteY13" fmla="*/ 977775 h 2254313"/>
                <a:gd name="connsiteX14" fmla="*/ 3530851 w 3531634"/>
                <a:gd name="connsiteY14" fmla="*/ 851026 h 2254313"/>
                <a:gd name="connsiteX15" fmla="*/ 3485584 w 3531634"/>
                <a:gd name="connsiteY15" fmla="*/ 570369 h 2254313"/>
                <a:gd name="connsiteX16" fmla="*/ 3404103 w 3531634"/>
                <a:gd name="connsiteY16" fmla="*/ 307818 h 2254313"/>
                <a:gd name="connsiteX17" fmla="*/ 3150606 w 3531634"/>
                <a:gd name="connsiteY17" fmla="*/ 0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31634" h="2254313">
                  <a:moveTo>
                    <a:pt x="0" y="2254313"/>
                  </a:moveTo>
                  <a:cubicBezTo>
                    <a:pt x="201439" y="2218853"/>
                    <a:pt x="402879" y="2183394"/>
                    <a:pt x="552261" y="2136618"/>
                  </a:cubicBezTo>
                  <a:cubicBezTo>
                    <a:pt x="701643" y="2089842"/>
                    <a:pt x="802741" y="2053628"/>
                    <a:pt x="896293" y="1973656"/>
                  </a:cubicBezTo>
                  <a:cubicBezTo>
                    <a:pt x="989846" y="1893684"/>
                    <a:pt x="1060764" y="1762409"/>
                    <a:pt x="1113576" y="1656785"/>
                  </a:cubicBezTo>
                  <a:cubicBezTo>
                    <a:pt x="1166388" y="1551161"/>
                    <a:pt x="1192039" y="1441010"/>
                    <a:pt x="1213164" y="1339913"/>
                  </a:cubicBezTo>
                  <a:cubicBezTo>
                    <a:pt x="1234289" y="1238816"/>
                    <a:pt x="1225236" y="1142245"/>
                    <a:pt x="1240325" y="1050202"/>
                  </a:cubicBezTo>
                  <a:cubicBezTo>
                    <a:pt x="1255414" y="958159"/>
                    <a:pt x="1264467" y="867624"/>
                    <a:pt x="1303699" y="787652"/>
                  </a:cubicBezTo>
                  <a:cubicBezTo>
                    <a:pt x="1342931" y="707680"/>
                    <a:pt x="1404796" y="620163"/>
                    <a:pt x="1475715" y="570369"/>
                  </a:cubicBezTo>
                  <a:cubicBezTo>
                    <a:pt x="1546634" y="520575"/>
                    <a:pt x="1617553" y="497941"/>
                    <a:pt x="1729212" y="488888"/>
                  </a:cubicBezTo>
                  <a:cubicBezTo>
                    <a:pt x="1840871" y="479835"/>
                    <a:pt x="2008360" y="496432"/>
                    <a:pt x="2145671" y="516048"/>
                  </a:cubicBezTo>
                  <a:cubicBezTo>
                    <a:pt x="2282982" y="535664"/>
                    <a:pt x="2444435" y="558298"/>
                    <a:pt x="2553077" y="606583"/>
                  </a:cubicBezTo>
                  <a:cubicBezTo>
                    <a:pt x="2661719" y="654868"/>
                    <a:pt x="2723584" y="748421"/>
                    <a:pt x="2797521" y="805759"/>
                  </a:cubicBezTo>
                  <a:cubicBezTo>
                    <a:pt x="2871458" y="863097"/>
                    <a:pt x="2888055" y="921945"/>
                    <a:pt x="2996697" y="950614"/>
                  </a:cubicBezTo>
                  <a:cubicBezTo>
                    <a:pt x="3105339" y="979283"/>
                    <a:pt x="3360344" y="994373"/>
                    <a:pt x="3449370" y="977775"/>
                  </a:cubicBezTo>
                  <a:cubicBezTo>
                    <a:pt x="3538396" y="961177"/>
                    <a:pt x="3524815" y="918927"/>
                    <a:pt x="3530851" y="851026"/>
                  </a:cubicBezTo>
                  <a:cubicBezTo>
                    <a:pt x="3536887" y="783125"/>
                    <a:pt x="3506709" y="660904"/>
                    <a:pt x="3485584" y="570369"/>
                  </a:cubicBezTo>
                  <a:cubicBezTo>
                    <a:pt x="3464459" y="479834"/>
                    <a:pt x="3459933" y="402879"/>
                    <a:pt x="3404103" y="307818"/>
                  </a:cubicBezTo>
                  <a:cubicBezTo>
                    <a:pt x="3348273" y="212757"/>
                    <a:pt x="3249439" y="106378"/>
                    <a:pt x="3150606" y="0"/>
                  </a:cubicBezTo>
                </a:path>
              </a:pathLst>
            </a:custGeom>
            <a:noFill/>
            <a:ln w="101600">
              <a:solidFill>
                <a:srgbClr val="FFFF00"/>
              </a:solidFill>
              <a:prstDash val="sysDash"/>
              <a:tailEnd type="triangle"/>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1073850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1000"/>
                                        <p:tgtEl>
                                          <p:spTgt spid="4">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2000"/>
                                        <p:tgtEl>
                                          <p:spTgt spid="15"/>
                                        </p:tgtEl>
                                      </p:cBhvr>
                                    </p:animEffect>
                                    <p:set>
                                      <p:cBhvr>
                                        <p:cTn id="24" dur="1" fill="hold">
                                          <p:stCondLst>
                                            <p:cond delay="1999"/>
                                          </p:stCondLst>
                                        </p:cTn>
                                        <p:tgtEl>
                                          <p:spTgt spid="15"/>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1000"/>
                                        <p:tgtEl>
                                          <p:spTgt spid="9"/>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childTnLst>
                          </p:cTn>
                        </p:par>
                        <p:par>
                          <p:cTn id="41" fill="hold">
                            <p:stCondLst>
                              <p:cond delay="1000"/>
                            </p:stCondLst>
                            <p:childTnLst>
                              <p:par>
                                <p:cTn id="42" presetID="22" presetClass="entr" presetSubtype="2"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10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23"/>
                                        </p:tgtEl>
                                      </p:cBhvr>
                                    </p:animEffect>
                                    <p:set>
                                      <p:cBhvr>
                                        <p:cTn id="49" dur="1" fill="hold">
                                          <p:stCondLst>
                                            <p:cond delay="499"/>
                                          </p:stCondLst>
                                        </p:cTn>
                                        <p:tgtEl>
                                          <p:spTgt spid="23"/>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1000"/>
                                        <p:tgtEl>
                                          <p:spTgt spid="4">
                                            <p:txEl>
                                              <p:pRg st="0" end="0"/>
                                            </p:txEl>
                                          </p:spTgt>
                                        </p:tgtEl>
                                      </p:cBhvr>
                                    </p:animEffect>
                                    <p:set>
                                      <p:cBhvr>
                                        <p:cTn id="52" dur="1" fill="hold">
                                          <p:stCondLst>
                                            <p:cond delay="999"/>
                                          </p:stCondLst>
                                        </p:cTn>
                                        <p:tgtEl>
                                          <p:spTgt spid="4">
                                            <p:txEl>
                                              <p:pRg st="0" end="0"/>
                                            </p:txEl>
                                          </p:spTgt>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1000"/>
                                        <p:tgtEl>
                                          <p:spTgt spid="5"/>
                                        </p:tgtEl>
                                      </p:cBhvr>
                                    </p:animEffect>
                                    <p:set>
                                      <p:cBhvr>
                                        <p:cTn id="55" dur="1" fill="hold">
                                          <p:stCondLst>
                                            <p:cond delay="999"/>
                                          </p:stCondLst>
                                        </p:cTn>
                                        <p:tgtEl>
                                          <p:spTgt spid="5"/>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1000"/>
                                        <p:tgtEl>
                                          <p:spTgt spid="9"/>
                                        </p:tgtEl>
                                      </p:cBhvr>
                                    </p:animEffect>
                                    <p:set>
                                      <p:cBhvr>
                                        <p:cTn id="58" dur="1" fill="hold">
                                          <p:stCondLst>
                                            <p:cond delay="999"/>
                                          </p:stCondLst>
                                        </p:cTn>
                                        <p:tgtEl>
                                          <p:spTgt spid="9"/>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1000"/>
                                        <p:tgtEl>
                                          <p:spTgt spid="10"/>
                                        </p:tgtEl>
                                      </p:cBhvr>
                                    </p:animEffect>
                                    <p:set>
                                      <p:cBhvr>
                                        <p:cTn id="61" dur="1" fill="hold">
                                          <p:stCondLst>
                                            <p:cond delay="999"/>
                                          </p:stCondLst>
                                        </p:cTn>
                                        <p:tgtEl>
                                          <p:spTgt spid="10"/>
                                        </p:tgtEl>
                                        <p:attrNameLst>
                                          <p:attrName>style.visibility</p:attrName>
                                        </p:attrNameLst>
                                      </p:cBhvr>
                                      <p:to>
                                        <p:strVal val="hidden"/>
                                      </p:to>
                                    </p:se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1000"/>
                                        <p:tgtEl>
                                          <p:spTgt spid="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childTnLst>
                                </p:cTn>
                              </p:par>
                            </p:childTnLst>
                          </p:cTn>
                        </p:par>
                        <p:par>
                          <p:cTn id="69" fill="hold">
                            <p:stCondLst>
                              <p:cond delay="2000"/>
                            </p:stCondLst>
                            <p:childTnLst>
                              <p:par>
                                <p:cTn id="70" presetID="22" presetClass="entr" presetSubtype="8" fill="hold" nodeType="afterEffect">
                                  <p:stCondLst>
                                    <p:cond delay="0"/>
                                  </p:stCondLst>
                                  <p:childTnLst>
                                    <p:set>
                                      <p:cBhvr>
                                        <p:cTn id="71" dur="1" fill="hold">
                                          <p:stCondLst>
                                            <p:cond delay="0"/>
                                          </p:stCondLst>
                                        </p:cTn>
                                        <p:tgtEl>
                                          <p:spTgt spid="14">
                                            <p:txEl>
                                              <p:pRg st="0" end="0"/>
                                            </p:txEl>
                                          </p:spTgt>
                                        </p:tgtEl>
                                        <p:attrNameLst>
                                          <p:attrName>style.visibility</p:attrName>
                                        </p:attrNameLst>
                                      </p:cBhvr>
                                      <p:to>
                                        <p:strVal val="visible"/>
                                      </p:to>
                                    </p:set>
                                    <p:animEffect transition="in" filter="wipe(left)">
                                      <p:cBhvr>
                                        <p:cTn id="72" dur="500"/>
                                        <p:tgtEl>
                                          <p:spTgt spid="14">
                                            <p:txEl>
                                              <p:pRg st="0" end="0"/>
                                            </p:txEl>
                                          </p:spTgt>
                                        </p:tgtEl>
                                      </p:cBhvr>
                                    </p:animEffect>
                                  </p:childTnLst>
                                </p:cTn>
                              </p:par>
                            </p:childTnLst>
                          </p:cTn>
                        </p:par>
                        <p:par>
                          <p:cTn id="73" fill="hold">
                            <p:stCondLst>
                              <p:cond delay="2500"/>
                            </p:stCondLst>
                            <p:childTnLst>
                              <p:par>
                                <p:cTn id="74" presetID="22" presetClass="entr" presetSubtype="2" fill="hold" grpId="0" nodeType="afterEffect">
                                  <p:stCondLst>
                                    <p:cond delay="500"/>
                                  </p:stCondLst>
                                  <p:childTnLst>
                                    <p:set>
                                      <p:cBhvr>
                                        <p:cTn id="75" dur="1" fill="hold">
                                          <p:stCondLst>
                                            <p:cond delay="0"/>
                                          </p:stCondLst>
                                        </p:cTn>
                                        <p:tgtEl>
                                          <p:spTgt spid="24"/>
                                        </p:tgtEl>
                                        <p:attrNameLst>
                                          <p:attrName>style.visibility</p:attrName>
                                        </p:attrNameLst>
                                      </p:cBhvr>
                                      <p:to>
                                        <p:strVal val="visible"/>
                                      </p:to>
                                    </p:set>
                                    <p:animEffect transition="in" filter="wipe(right)">
                                      <p:cBhvr>
                                        <p:cTn id="76" dur="500"/>
                                        <p:tgtEl>
                                          <p:spTgt spid="2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14">
                                            <p:txEl>
                                              <p:pRg st="2" end="2"/>
                                            </p:txEl>
                                          </p:spTgt>
                                        </p:tgtEl>
                                        <p:attrNameLst>
                                          <p:attrName>style.visibility</p:attrName>
                                        </p:attrNameLst>
                                      </p:cBhvr>
                                      <p:to>
                                        <p:strVal val="visible"/>
                                      </p:to>
                                    </p:set>
                                    <p:animEffect transition="in" filter="wipe(left)">
                                      <p:cBhvr>
                                        <p:cTn id="81" dur="500"/>
                                        <p:tgtEl>
                                          <p:spTgt spid="14">
                                            <p:txEl>
                                              <p:pRg st="2" end="2"/>
                                            </p:txEl>
                                          </p:spTgt>
                                        </p:tgtEl>
                                      </p:cBhvr>
                                    </p:animEffect>
                                  </p:childTnLst>
                                </p:cTn>
                              </p:par>
                            </p:childTnLst>
                          </p:cTn>
                        </p:par>
                        <p:par>
                          <p:cTn id="82" fill="hold">
                            <p:stCondLst>
                              <p:cond delay="500"/>
                            </p:stCondLst>
                            <p:childTnLst>
                              <p:par>
                                <p:cTn id="83" presetID="22" presetClass="entr" presetSubtype="8" fill="hold" nodeType="afterEffect">
                                  <p:stCondLst>
                                    <p:cond delay="0"/>
                                  </p:stCondLst>
                                  <p:childTnLst>
                                    <p:set>
                                      <p:cBhvr>
                                        <p:cTn id="84" dur="1" fill="hold">
                                          <p:stCondLst>
                                            <p:cond delay="0"/>
                                          </p:stCondLst>
                                        </p:cTn>
                                        <p:tgtEl>
                                          <p:spTgt spid="3"/>
                                        </p:tgtEl>
                                        <p:attrNameLst>
                                          <p:attrName>style.visibility</p:attrName>
                                        </p:attrNameLst>
                                      </p:cBhvr>
                                      <p:to>
                                        <p:strVal val="visible"/>
                                      </p:to>
                                    </p:set>
                                    <p:animEffect transition="in" filter="wipe(left)">
                                      <p:cBhvr>
                                        <p:cTn id="8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4" grpId="1" build="allAtOnce"/>
      <p:bldP spid="5" grpId="0"/>
      <p:bldP spid="5" grpId="1"/>
      <p:bldP spid="6" grpId="0" animBg="1"/>
      <p:bldP spid="7" grpId="0" animBg="1"/>
      <p:bldP spid="15" grpId="0"/>
      <p:bldP spid="15" grpId="1"/>
      <p:bldP spid="16" grpId="0"/>
      <p:bldP spid="18" grpId="0"/>
      <p:bldP spid="14" grpId="0"/>
      <p:bldP spid="23" grpId="0" animBg="1"/>
      <p:bldP spid="23" grpId="1"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18900000" scaled="1"/>
          <a:tileRect/>
        </a:gradFill>
        <a:effectLst/>
      </p:bgPr>
    </p:bg>
    <p:spTree>
      <p:nvGrpSpPr>
        <p:cNvPr id="1" name=""/>
        <p:cNvGrpSpPr/>
        <p:nvPr/>
      </p:nvGrpSpPr>
      <p:grpSpPr>
        <a:xfrm>
          <a:off x="0" y="0"/>
          <a:ext cx="0" cy="0"/>
          <a:chOff x="0" y="0"/>
          <a:chExt cx="0" cy="0"/>
        </a:xfrm>
      </p:grpSpPr>
      <p:pic>
        <p:nvPicPr>
          <p:cNvPr id="6" name="Picture 5" descr="north_america_map.jpg"/>
          <p:cNvPicPr>
            <a:picLocks noChangeAspect="1"/>
          </p:cNvPicPr>
          <p:nvPr/>
        </p:nvPicPr>
        <p:blipFill>
          <a:blip r:embed="rId5" cstate="print">
            <a:clrChange>
              <a:clrFrom>
                <a:srgbClr val="FFFFFF"/>
              </a:clrFrom>
              <a:clrTo>
                <a:srgbClr val="FFFFFF">
                  <a:alpha val="0"/>
                </a:srgbClr>
              </a:clrTo>
            </a:clrChange>
            <a:lum contrast="40000"/>
          </a:blip>
          <a:stretch>
            <a:fillRect/>
          </a:stretch>
        </p:blipFill>
        <p:spPr>
          <a:xfrm>
            <a:off x="76200" y="749809"/>
            <a:ext cx="3657600" cy="3364991"/>
          </a:xfrm>
          <a:prstGeom prst="rect">
            <a:avLst/>
          </a:prstGeom>
          <a:effectLst/>
        </p:spPr>
      </p:pic>
      <p:sp>
        <p:nvSpPr>
          <p:cNvPr id="7" name="Freeform 6"/>
          <p:cNvSpPr>
            <a:spLocks noChangeAspect="1"/>
          </p:cNvSpPr>
          <p:nvPr/>
        </p:nvSpPr>
        <p:spPr>
          <a:xfrm>
            <a:off x="762000" y="1969008"/>
            <a:ext cx="2743200" cy="1288046"/>
          </a:xfrm>
          <a:custGeom>
            <a:avLst/>
            <a:gdLst>
              <a:gd name="connsiteX0" fmla="*/ 34637 w 3373582"/>
              <a:gd name="connsiteY0" fmla="*/ 928255 h 1584037"/>
              <a:gd name="connsiteX1" fmla="*/ 48491 w 3373582"/>
              <a:gd name="connsiteY1" fmla="*/ 858983 h 1584037"/>
              <a:gd name="connsiteX2" fmla="*/ 325582 w 3373582"/>
              <a:gd name="connsiteY2" fmla="*/ 207819 h 1584037"/>
              <a:gd name="connsiteX3" fmla="*/ 796637 w 3373582"/>
              <a:gd name="connsiteY3" fmla="*/ 41564 h 1584037"/>
              <a:gd name="connsiteX4" fmla="*/ 1143000 w 3373582"/>
              <a:gd name="connsiteY4" fmla="*/ 457201 h 1584037"/>
              <a:gd name="connsiteX5" fmla="*/ 1489364 w 3373582"/>
              <a:gd name="connsiteY5" fmla="*/ 1052946 h 1584037"/>
              <a:gd name="connsiteX6" fmla="*/ 1863437 w 3373582"/>
              <a:gd name="connsiteY6" fmla="*/ 1482437 h 1584037"/>
              <a:gd name="connsiteX7" fmla="*/ 2403764 w 3373582"/>
              <a:gd name="connsiteY7" fmla="*/ 1524001 h 1584037"/>
              <a:gd name="connsiteX8" fmla="*/ 2639291 w 3373582"/>
              <a:gd name="connsiteY8" fmla="*/ 1122219 h 1584037"/>
              <a:gd name="connsiteX9" fmla="*/ 2805546 w 3373582"/>
              <a:gd name="connsiteY9" fmla="*/ 595746 h 1584037"/>
              <a:gd name="connsiteX10" fmla="*/ 3013364 w 3373582"/>
              <a:gd name="connsiteY10" fmla="*/ 221673 h 1584037"/>
              <a:gd name="connsiteX11" fmla="*/ 3304309 w 3373582"/>
              <a:gd name="connsiteY11" fmla="*/ 249383 h 1584037"/>
              <a:gd name="connsiteX12" fmla="*/ 3373582 w 3373582"/>
              <a:gd name="connsiteY12" fmla="*/ 429492 h 1584037"/>
              <a:gd name="connsiteX13" fmla="*/ 3373582 w 3373582"/>
              <a:gd name="connsiteY13" fmla="*/ 429492 h 1584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3582" h="1584037">
                <a:moveTo>
                  <a:pt x="34637" y="928255"/>
                </a:moveTo>
                <a:cubicBezTo>
                  <a:pt x="17318" y="953655"/>
                  <a:pt x="0" y="979056"/>
                  <a:pt x="48491" y="858983"/>
                </a:cubicBezTo>
                <a:cubicBezTo>
                  <a:pt x="96982" y="738910"/>
                  <a:pt x="200891" y="344056"/>
                  <a:pt x="325582" y="207819"/>
                </a:cubicBezTo>
                <a:cubicBezTo>
                  <a:pt x="450273" y="71583"/>
                  <a:pt x="660401" y="0"/>
                  <a:pt x="796637" y="41564"/>
                </a:cubicBezTo>
                <a:cubicBezTo>
                  <a:pt x="932873" y="83128"/>
                  <a:pt x="1027546" y="288637"/>
                  <a:pt x="1143000" y="457201"/>
                </a:cubicBezTo>
                <a:cubicBezTo>
                  <a:pt x="1258454" y="625765"/>
                  <a:pt x="1369291" y="882073"/>
                  <a:pt x="1489364" y="1052946"/>
                </a:cubicBezTo>
                <a:cubicBezTo>
                  <a:pt x="1609437" y="1223819"/>
                  <a:pt x="1711037" y="1403928"/>
                  <a:pt x="1863437" y="1482437"/>
                </a:cubicBezTo>
                <a:cubicBezTo>
                  <a:pt x="2015837" y="1560946"/>
                  <a:pt x="2274455" y="1584037"/>
                  <a:pt x="2403764" y="1524001"/>
                </a:cubicBezTo>
                <a:cubicBezTo>
                  <a:pt x="2533073" y="1463965"/>
                  <a:pt x="2572327" y="1276928"/>
                  <a:pt x="2639291" y="1122219"/>
                </a:cubicBezTo>
                <a:cubicBezTo>
                  <a:pt x="2706255" y="967510"/>
                  <a:pt x="2743200" y="745837"/>
                  <a:pt x="2805546" y="595746"/>
                </a:cubicBezTo>
                <a:cubicBezTo>
                  <a:pt x="2867892" y="445655"/>
                  <a:pt x="2930237" y="279400"/>
                  <a:pt x="3013364" y="221673"/>
                </a:cubicBezTo>
                <a:cubicBezTo>
                  <a:pt x="3096491" y="163946"/>
                  <a:pt x="3244273" y="214747"/>
                  <a:pt x="3304309" y="249383"/>
                </a:cubicBezTo>
                <a:cubicBezTo>
                  <a:pt x="3364345" y="284020"/>
                  <a:pt x="3373582" y="429492"/>
                  <a:pt x="3373582" y="429492"/>
                </a:cubicBezTo>
                <a:lnTo>
                  <a:pt x="3373582" y="429492"/>
                </a:ln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eaLnBrk="0" fontAlgn="base" hangingPunct="0">
              <a:spcBef>
                <a:spcPct val="0"/>
              </a:spcBef>
              <a:spcAft>
                <a:spcPct val="0"/>
              </a:spcAft>
            </a:pPr>
            <a:endParaRPr lang="en-US" sz="2400">
              <a:solidFill>
                <a:prstClr val="black"/>
              </a:solidFill>
            </a:endParaRPr>
          </a:p>
        </p:txBody>
      </p:sp>
      <p:sp>
        <p:nvSpPr>
          <p:cNvPr id="8" name="Freeform 7"/>
          <p:cNvSpPr>
            <a:spLocks noChangeAspect="1"/>
          </p:cNvSpPr>
          <p:nvPr/>
        </p:nvSpPr>
        <p:spPr>
          <a:xfrm>
            <a:off x="762000" y="1588008"/>
            <a:ext cx="2743200" cy="1473931"/>
          </a:xfrm>
          <a:custGeom>
            <a:avLst/>
            <a:gdLst>
              <a:gd name="connsiteX0" fmla="*/ 34637 w 3373582"/>
              <a:gd name="connsiteY0" fmla="*/ 928255 h 1584037"/>
              <a:gd name="connsiteX1" fmla="*/ 48491 w 3373582"/>
              <a:gd name="connsiteY1" fmla="*/ 858983 h 1584037"/>
              <a:gd name="connsiteX2" fmla="*/ 325582 w 3373582"/>
              <a:gd name="connsiteY2" fmla="*/ 207819 h 1584037"/>
              <a:gd name="connsiteX3" fmla="*/ 796637 w 3373582"/>
              <a:gd name="connsiteY3" fmla="*/ 41564 h 1584037"/>
              <a:gd name="connsiteX4" fmla="*/ 1143000 w 3373582"/>
              <a:gd name="connsiteY4" fmla="*/ 457201 h 1584037"/>
              <a:gd name="connsiteX5" fmla="*/ 1489364 w 3373582"/>
              <a:gd name="connsiteY5" fmla="*/ 1052946 h 1584037"/>
              <a:gd name="connsiteX6" fmla="*/ 1863437 w 3373582"/>
              <a:gd name="connsiteY6" fmla="*/ 1482437 h 1584037"/>
              <a:gd name="connsiteX7" fmla="*/ 2403764 w 3373582"/>
              <a:gd name="connsiteY7" fmla="*/ 1524001 h 1584037"/>
              <a:gd name="connsiteX8" fmla="*/ 2639291 w 3373582"/>
              <a:gd name="connsiteY8" fmla="*/ 1122219 h 1584037"/>
              <a:gd name="connsiteX9" fmla="*/ 2805546 w 3373582"/>
              <a:gd name="connsiteY9" fmla="*/ 595746 h 1584037"/>
              <a:gd name="connsiteX10" fmla="*/ 3013364 w 3373582"/>
              <a:gd name="connsiteY10" fmla="*/ 221673 h 1584037"/>
              <a:gd name="connsiteX11" fmla="*/ 3304309 w 3373582"/>
              <a:gd name="connsiteY11" fmla="*/ 249383 h 1584037"/>
              <a:gd name="connsiteX12" fmla="*/ 3373582 w 3373582"/>
              <a:gd name="connsiteY12" fmla="*/ 429492 h 1584037"/>
              <a:gd name="connsiteX13" fmla="*/ 3373582 w 3373582"/>
              <a:gd name="connsiteY13" fmla="*/ 429492 h 1584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3582" h="1584037">
                <a:moveTo>
                  <a:pt x="34637" y="928255"/>
                </a:moveTo>
                <a:cubicBezTo>
                  <a:pt x="17318" y="953655"/>
                  <a:pt x="0" y="979056"/>
                  <a:pt x="48491" y="858983"/>
                </a:cubicBezTo>
                <a:cubicBezTo>
                  <a:pt x="96982" y="738910"/>
                  <a:pt x="200891" y="344056"/>
                  <a:pt x="325582" y="207819"/>
                </a:cubicBezTo>
                <a:cubicBezTo>
                  <a:pt x="450273" y="71583"/>
                  <a:pt x="660401" y="0"/>
                  <a:pt x="796637" y="41564"/>
                </a:cubicBezTo>
                <a:cubicBezTo>
                  <a:pt x="932873" y="83128"/>
                  <a:pt x="1027546" y="288637"/>
                  <a:pt x="1143000" y="457201"/>
                </a:cubicBezTo>
                <a:cubicBezTo>
                  <a:pt x="1258454" y="625765"/>
                  <a:pt x="1369291" y="882073"/>
                  <a:pt x="1489364" y="1052946"/>
                </a:cubicBezTo>
                <a:cubicBezTo>
                  <a:pt x="1609437" y="1223819"/>
                  <a:pt x="1711037" y="1403928"/>
                  <a:pt x="1863437" y="1482437"/>
                </a:cubicBezTo>
                <a:cubicBezTo>
                  <a:pt x="2015837" y="1560946"/>
                  <a:pt x="2274455" y="1584037"/>
                  <a:pt x="2403764" y="1524001"/>
                </a:cubicBezTo>
                <a:cubicBezTo>
                  <a:pt x="2533073" y="1463965"/>
                  <a:pt x="2572327" y="1276928"/>
                  <a:pt x="2639291" y="1122219"/>
                </a:cubicBezTo>
                <a:cubicBezTo>
                  <a:pt x="2706255" y="967510"/>
                  <a:pt x="2743200" y="745837"/>
                  <a:pt x="2805546" y="595746"/>
                </a:cubicBezTo>
                <a:cubicBezTo>
                  <a:pt x="2867892" y="445655"/>
                  <a:pt x="2930237" y="279400"/>
                  <a:pt x="3013364" y="221673"/>
                </a:cubicBezTo>
                <a:cubicBezTo>
                  <a:pt x="3096491" y="163946"/>
                  <a:pt x="3244273" y="214747"/>
                  <a:pt x="3304309" y="249383"/>
                </a:cubicBezTo>
                <a:cubicBezTo>
                  <a:pt x="3364345" y="284020"/>
                  <a:pt x="3373582" y="429492"/>
                  <a:pt x="3373582" y="429492"/>
                </a:cubicBezTo>
                <a:lnTo>
                  <a:pt x="3373582" y="429492"/>
                </a:lnTo>
              </a:path>
            </a:pathLst>
          </a:custGeom>
          <a:ln w="76200">
            <a:solidFill>
              <a:srgbClr val="FF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eaLnBrk="0" fontAlgn="base" hangingPunct="0">
              <a:spcBef>
                <a:spcPct val="0"/>
              </a:spcBef>
              <a:spcAft>
                <a:spcPct val="0"/>
              </a:spcAft>
            </a:pPr>
            <a:endParaRPr lang="en-US" sz="2400">
              <a:solidFill>
                <a:prstClr val="black"/>
              </a:solidFill>
            </a:endParaRPr>
          </a:p>
        </p:txBody>
      </p:sp>
      <p:sp>
        <p:nvSpPr>
          <p:cNvPr id="9" name="TextBox 8"/>
          <p:cNvSpPr txBox="1"/>
          <p:nvPr/>
        </p:nvSpPr>
        <p:spPr>
          <a:xfrm>
            <a:off x="457200" y="4243387"/>
            <a:ext cx="4038600" cy="2462213"/>
          </a:xfrm>
          <a:prstGeom prst="rect">
            <a:avLst/>
          </a:prstGeom>
          <a:noFill/>
        </p:spPr>
        <p:txBody>
          <a:bodyPr wrap="square" rtlCol="0">
            <a:spAutoFit/>
          </a:bodyPr>
          <a:lstStyle/>
          <a:p>
            <a:pPr eaLnBrk="0" fontAlgn="base" hangingPunct="0">
              <a:spcBef>
                <a:spcPct val="0"/>
              </a:spcBef>
              <a:spcAft>
                <a:spcPct val="0"/>
              </a:spcAft>
            </a:pPr>
            <a:r>
              <a:rPr lang="en-US" sz="2400" b="1" dirty="0">
                <a:solidFill>
                  <a:prstClr val="white"/>
                </a:solidFill>
                <a:effectLst>
                  <a:outerShdw blurRad="38100" dist="38100" dir="2700000" algn="tl">
                    <a:srgbClr val="000000">
                      <a:alpha val="43137"/>
                    </a:srgbClr>
                  </a:outerShdw>
                </a:effectLst>
                <a:latin typeface="Comic Sans MS" pitchFamily="66" charset="0"/>
              </a:rPr>
              <a:t>When the waves are small, they move eastward quickly.</a:t>
            </a:r>
          </a:p>
          <a:p>
            <a:pPr eaLnBrk="0" fontAlgn="base" hangingPunct="0">
              <a:spcBef>
                <a:spcPts val="1200"/>
              </a:spcBef>
              <a:spcAft>
                <a:spcPct val="0"/>
              </a:spcAft>
            </a:pPr>
            <a:r>
              <a:rPr lang="en-US" sz="2400" b="1" dirty="0">
                <a:solidFill>
                  <a:prstClr val="white"/>
                </a:solidFill>
                <a:effectLst>
                  <a:outerShdw blurRad="38100" dist="38100" dir="2700000" algn="tl">
                    <a:srgbClr val="000000">
                      <a:alpha val="43137"/>
                    </a:srgbClr>
                  </a:outerShdw>
                </a:effectLst>
                <a:latin typeface="Comic Sans MS" pitchFamily="66" charset="0"/>
              </a:rPr>
              <a:t>When the waves are large, they shift eastward more slowly. </a:t>
            </a:r>
          </a:p>
        </p:txBody>
      </p:sp>
      <p:sp>
        <p:nvSpPr>
          <p:cNvPr id="2" name="Oval 1"/>
          <p:cNvSpPr/>
          <p:nvPr/>
        </p:nvSpPr>
        <p:spPr>
          <a:xfrm>
            <a:off x="228600" y="685800"/>
            <a:ext cx="3657600" cy="1295400"/>
          </a:xfrm>
          <a:prstGeom prst="ellipse">
            <a:avLst/>
          </a:prstGeom>
          <a:solidFill>
            <a:srgbClr val="C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ontrols>
      <mc:AlternateContent xmlns:mc="http://schemas.openxmlformats.org/markup-compatibility/2006">
        <mc:Choice xmlns:v="urn:schemas-microsoft-com:vml" Requires="v">
          <p:control spid="2052" name="ShockwaveFlash1" r:id="rId2" imgW="3809524" imgH="2743438"/>
        </mc:Choice>
        <mc:Fallback>
          <p:control name="ShockwaveFlash1" r:id="rId2" imgW="3809524" imgH="2743438">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4419600" y="685800"/>
                  <a:ext cx="3810000" cy="2743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2053" name="ShockwaveFlash2" r:id="rId3" imgW="3886537" imgH="2591025"/>
        </mc:Choice>
        <mc:Fallback>
          <p:control name="ShockwaveFlash2" r:id="rId3" imgW="3886537" imgH="2591025">
            <p:pic>
              <p:nvPicPr>
                <p:cNvPr id="0" name="ShockwaveFlash2"/>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4419600" y="3733800"/>
                  <a:ext cx="3886200" cy="2590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005380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left)">
                                      <p:cBhvr>
                                        <p:cTn id="11" dur="5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wipe(left)">
                                      <p:cBhvr>
                                        <p:cTn id="2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TextBox 13"/>
          <p:cNvSpPr txBox="1"/>
          <p:nvPr/>
        </p:nvSpPr>
        <p:spPr>
          <a:xfrm>
            <a:off x="5257800" y="1981200"/>
            <a:ext cx="762000" cy="369332"/>
          </a:xfrm>
          <a:prstGeom prst="rect">
            <a:avLst/>
          </a:prstGeom>
          <a:noFill/>
        </p:spPr>
        <p:txBody>
          <a:bodyPr wrap="square" rtlCol="0">
            <a:spAutoFit/>
          </a:bodyPr>
          <a:lstStyle/>
          <a:p>
            <a:r>
              <a:rPr lang="en-US" b="1" dirty="0">
                <a:solidFill>
                  <a:prstClr val="black"/>
                </a:solidFill>
              </a:rPr>
              <a:t>OND</a:t>
            </a:r>
          </a:p>
        </p:txBody>
      </p:sp>
      <p:sp>
        <p:nvSpPr>
          <p:cNvPr id="11" name="TextBox 10"/>
          <p:cNvSpPr txBox="1"/>
          <p:nvPr/>
        </p:nvSpPr>
        <p:spPr>
          <a:xfrm>
            <a:off x="838200" y="609600"/>
            <a:ext cx="7696200" cy="1077218"/>
          </a:xfrm>
          <a:prstGeom prst="rect">
            <a:avLst/>
          </a:prstGeom>
          <a:noFill/>
        </p:spPr>
        <p:txBody>
          <a:bodyPr wrap="square" rtlCol="0">
            <a:spAutoFit/>
          </a:bodyPr>
          <a:lstStyle/>
          <a:p>
            <a:r>
              <a:rPr lang="en-US" sz="3200" b="1" dirty="0">
                <a:solidFill>
                  <a:srgbClr val="FFFF00"/>
                </a:solidFill>
                <a:effectLst>
                  <a:outerShdw blurRad="38100" dist="38100" dir="2700000" algn="tl">
                    <a:srgbClr val="000000">
                      <a:alpha val="43137"/>
                    </a:srgbClr>
                  </a:outerShdw>
                </a:effectLst>
                <a:latin typeface="Comic Sans MS" pitchFamily="66" charset="0"/>
              </a:rPr>
              <a:t>Why do we care about these waves?</a:t>
            </a:r>
          </a:p>
          <a:p>
            <a:r>
              <a:rPr lang="en-US" sz="3200" b="1" dirty="0">
                <a:solidFill>
                  <a:srgbClr val="FFFF00"/>
                </a:solidFill>
                <a:effectLst>
                  <a:outerShdw blurRad="38100" dist="38100" dir="2700000" algn="tl">
                    <a:srgbClr val="000000">
                      <a:alpha val="43137"/>
                    </a:srgbClr>
                  </a:outerShdw>
                </a:effectLst>
                <a:latin typeface="Comic Sans MS" pitchFamily="66" charset="0"/>
              </a:rPr>
              <a:t>The Jet Stream makes our weather</a:t>
            </a:r>
          </a:p>
        </p:txBody>
      </p:sp>
      <p:grpSp>
        <p:nvGrpSpPr>
          <p:cNvPr id="2" name="Group 18"/>
          <p:cNvGrpSpPr/>
          <p:nvPr/>
        </p:nvGrpSpPr>
        <p:grpSpPr>
          <a:xfrm>
            <a:off x="1600200" y="2057400"/>
            <a:ext cx="5943600" cy="3352800"/>
            <a:chOff x="4000500" y="3657600"/>
            <a:chExt cx="4762500" cy="2286000"/>
          </a:xfrm>
        </p:grpSpPr>
        <p:pic>
          <p:nvPicPr>
            <p:cNvPr id="15" name="Picture 14" descr="jet_stream_schematic.bmp"/>
            <p:cNvPicPr>
              <a:picLocks noChangeAspect="1"/>
            </p:cNvPicPr>
            <p:nvPr/>
          </p:nvPicPr>
          <p:blipFill>
            <a:blip r:embed="rId2" cstate="print"/>
            <a:stretch>
              <a:fillRect/>
            </a:stretch>
          </p:blipFill>
          <p:spPr>
            <a:xfrm>
              <a:off x="4000500" y="3657600"/>
              <a:ext cx="4762500" cy="2286000"/>
            </a:xfrm>
            <a:prstGeom prst="rect">
              <a:avLst/>
            </a:prstGeom>
            <a:ln w="76200">
              <a:solidFill>
                <a:schemeClr val="tx1"/>
              </a:solidFill>
            </a:ln>
            <a:effectLst>
              <a:softEdge rad="127000"/>
            </a:effectLst>
          </p:spPr>
        </p:pic>
        <p:sp>
          <p:nvSpPr>
            <p:cNvPr id="17" name="Half Frame 16"/>
            <p:cNvSpPr/>
            <p:nvPr/>
          </p:nvSpPr>
          <p:spPr>
            <a:xfrm rot="11736731">
              <a:off x="4724400" y="4648200"/>
              <a:ext cx="457200" cy="457200"/>
            </a:xfrm>
            <a:prstGeom prst="halfFram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8" name="Half Frame 17"/>
            <p:cNvSpPr/>
            <p:nvPr/>
          </p:nvSpPr>
          <p:spPr>
            <a:xfrm rot="4434257">
              <a:off x="7413183" y="4953000"/>
              <a:ext cx="457200" cy="457200"/>
            </a:xfrm>
            <a:prstGeom prst="halfFram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grpSp>
        <p:nvGrpSpPr>
          <p:cNvPr id="3" name="Group 21"/>
          <p:cNvGrpSpPr/>
          <p:nvPr/>
        </p:nvGrpSpPr>
        <p:grpSpPr>
          <a:xfrm>
            <a:off x="3500129" y="3733800"/>
            <a:ext cx="1148071" cy="2779931"/>
            <a:chOff x="3500129" y="3352800"/>
            <a:chExt cx="1148071" cy="2779931"/>
          </a:xfrm>
        </p:grpSpPr>
        <p:sp>
          <p:nvSpPr>
            <p:cNvPr id="8" name="Oval 7"/>
            <p:cNvSpPr/>
            <p:nvPr/>
          </p:nvSpPr>
          <p:spPr>
            <a:xfrm>
              <a:off x="3733800" y="3352800"/>
              <a:ext cx="685800" cy="1066800"/>
            </a:xfrm>
            <a:prstGeom prst="ellipse">
              <a:avLst/>
            </a:prstGeom>
            <a:noFill/>
            <a:ln w="57150">
              <a:solidFill>
                <a:schemeClr val="tx1"/>
              </a:solidFill>
              <a:prstDash val="sysDash"/>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Down Arrow 12"/>
            <p:cNvSpPr/>
            <p:nvPr/>
          </p:nvSpPr>
          <p:spPr>
            <a:xfrm rot="10800000">
              <a:off x="3886200" y="4572000"/>
              <a:ext cx="457200" cy="762000"/>
            </a:xfrm>
            <a:prstGeom prst="downArrow">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TextBox 19"/>
            <p:cNvSpPr txBox="1"/>
            <p:nvPr/>
          </p:nvSpPr>
          <p:spPr>
            <a:xfrm>
              <a:off x="3500129" y="5486400"/>
              <a:ext cx="1148071" cy="646331"/>
            </a:xfrm>
            <a:prstGeom prst="rect">
              <a:avLst/>
            </a:prstGeom>
            <a:noFill/>
            <a:effectLst>
              <a:glow rad="228600">
                <a:schemeClr val="accent2">
                  <a:satMod val="175000"/>
                  <a:alpha val="40000"/>
                </a:schemeClr>
              </a:glow>
            </a:effectLst>
          </p:spPr>
          <p:txBody>
            <a:bodyPr wrap="none" rtlCol="0">
              <a:spAutoFit/>
            </a:bodyPr>
            <a:lstStyle/>
            <a:p>
              <a:r>
                <a:rPr lang="en-US" b="1" dirty="0">
                  <a:solidFill>
                    <a:prstClr val="white"/>
                  </a:solidFill>
                  <a:effectLst>
                    <a:outerShdw blurRad="38100" dist="38100" dir="2700000" algn="tl">
                      <a:srgbClr val="000000">
                        <a:alpha val="43137"/>
                      </a:srgbClr>
                    </a:outerShdw>
                  </a:effectLst>
                  <a:latin typeface="Comic Sans MS" pitchFamily="66" charset="0"/>
                </a:rPr>
                <a:t>Wet and</a:t>
              </a:r>
            </a:p>
            <a:p>
              <a:r>
                <a:rPr lang="en-US" b="1" dirty="0">
                  <a:solidFill>
                    <a:prstClr val="white"/>
                  </a:solidFill>
                  <a:effectLst>
                    <a:outerShdw blurRad="38100" dist="38100" dir="2700000" algn="tl">
                      <a:srgbClr val="000000">
                        <a:alpha val="43137"/>
                      </a:srgbClr>
                    </a:outerShdw>
                  </a:effectLst>
                  <a:latin typeface="Comic Sans MS" pitchFamily="66" charset="0"/>
                </a:rPr>
                <a:t>stormy </a:t>
              </a:r>
            </a:p>
          </p:txBody>
        </p:sp>
      </p:grpSp>
      <p:grpSp>
        <p:nvGrpSpPr>
          <p:cNvPr id="4" name="Group 22"/>
          <p:cNvGrpSpPr/>
          <p:nvPr/>
        </p:nvGrpSpPr>
        <p:grpSpPr>
          <a:xfrm>
            <a:off x="4719329" y="3733800"/>
            <a:ext cx="1173719" cy="2779931"/>
            <a:chOff x="4719329" y="3352800"/>
            <a:chExt cx="1173719" cy="2779931"/>
          </a:xfrm>
        </p:grpSpPr>
        <p:sp>
          <p:nvSpPr>
            <p:cNvPr id="9" name="Oval 8"/>
            <p:cNvSpPr/>
            <p:nvPr/>
          </p:nvSpPr>
          <p:spPr>
            <a:xfrm>
              <a:off x="4876800" y="3352800"/>
              <a:ext cx="685800" cy="1066800"/>
            </a:xfrm>
            <a:prstGeom prst="ellipse">
              <a:avLst/>
            </a:prstGeom>
            <a:noFill/>
            <a:ln w="57150">
              <a:solidFill>
                <a:srgbClr val="FFFF00"/>
              </a:solidFill>
              <a:prstDash val="sysDash"/>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Down Arrow 15"/>
            <p:cNvSpPr/>
            <p:nvPr/>
          </p:nvSpPr>
          <p:spPr>
            <a:xfrm rot="10800000">
              <a:off x="5029200" y="4572000"/>
              <a:ext cx="457200" cy="762000"/>
            </a:xfrm>
            <a:prstGeom prst="down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TextBox 20"/>
            <p:cNvSpPr txBox="1"/>
            <p:nvPr/>
          </p:nvSpPr>
          <p:spPr>
            <a:xfrm>
              <a:off x="4719329" y="5486400"/>
              <a:ext cx="1173719" cy="646331"/>
            </a:xfrm>
            <a:prstGeom prst="rect">
              <a:avLst/>
            </a:prstGeom>
            <a:noFill/>
            <a:effectLst>
              <a:glow rad="228600">
                <a:schemeClr val="accent2">
                  <a:satMod val="175000"/>
                  <a:alpha val="40000"/>
                </a:schemeClr>
              </a:glow>
            </a:effectLst>
          </p:spPr>
          <p:txBody>
            <a:bodyPr wrap="none" rtlCol="0">
              <a:spAutoFit/>
            </a:bodyPr>
            <a:lstStyle/>
            <a:p>
              <a:r>
                <a:rPr lang="en-US" b="1" dirty="0">
                  <a:solidFill>
                    <a:srgbClr val="FFFF00"/>
                  </a:solidFill>
                  <a:effectLst>
                    <a:outerShdw blurRad="38100" dist="38100" dir="2700000" algn="tl">
                      <a:srgbClr val="000000">
                        <a:alpha val="43137"/>
                      </a:srgbClr>
                    </a:outerShdw>
                  </a:effectLst>
                  <a:latin typeface="Comic Sans MS" pitchFamily="66" charset="0"/>
                </a:rPr>
                <a:t>Dry and </a:t>
              </a:r>
            </a:p>
            <a:p>
              <a:r>
                <a:rPr lang="en-US" b="1" dirty="0">
                  <a:solidFill>
                    <a:srgbClr val="FFFF00"/>
                  </a:solidFill>
                  <a:effectLst>
                    <a:outerShdw blurRad="38100" dist="38100" dir="2700000" algn="tl">
                      <a:srgbClr val="000000">
                        <a:alpha val="43137"/>
                      </a:srgbClr>
                    </a:outerShdw>
                  </a:effectLst>
                  <a:latin typeface="Comic Sans MS" pitchFamily="66" charset="0"/>
                </a:rPr>
                <a:t>settled </a:t>
              </a:r>
            </a:p>
          </p:txBody>
        </p:sp>
      </p:grpSp>
      <p:sp>
        <p:nvSpPr>
          <p:cNvPr id="5" name="TextBox 4">
            <a:hlinkClick r:id="rId3" action="ppaction://hlinkfile"/>
          </p:cNvPr>
          <p:cNvSpPr txBox="1"/>
          <p:nvPr/>
        </p:nvSpPr>
        <p:spPr>
          <a:xfrm>
            <a:off x="411479" y="6005899"/>
            <a:ext cx="2636521" cy="400110"/>
          </a:xfrm>
          <a:prstGeom prst="rect">
            <a:avLst/>
          </a:prstGeom>
          <a:solidFill>
            <a:schemeClr val="accent5">
              <a:lumMod val="75000"/>
            </a:schemeClr>
          </a:solidFill>
        </p:spPr>
        <p:txBody>
          <a:bodyPr wrap="square" rtlCol="0">
            <a:spAutoFit/>
          </a:bodyPr>
          <a:lstStyle/>
          <a:p>
            <a:r>
              <a:rPr lang="en-US" sz="2000" b="1" dirty="0">
                <a:solidFill>
                  <a:srgbClr val="FFFF00"/>
                </a:solidFill>
                <a:latin typeface="Comic Sans MS" panose="030F0702030302020204" pitchFamily="66" charset="0"/>
              </a:rPr>
              <a:t>NASA Jet Stream</a:t>
            </a:r>
          </a:p>
        </p:txBody>
      </p:sp>
    </p:spTree>
    <p:extLst>
      <p:ext uri="{BB962C8B-B14F-4D97-AF65-F5344CB8AC3E}">
        <p14:creationId xmlns:p14="http://schemas.microsoft.com/office/powerpoint/2010/main" val="1847404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dissolve">
                                      <p:cBhvr>
                                        <p:cTn id="7" dur="500"/>
                                        <p:tgtEl>
                                          <p:spTgt spid="11">
                                            <p:txEl>
                                              <p:pRg st="1" end="1"/>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1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extBox 4"/>
          <p:cNvSpPr txBox="1"/>
          <p:nvPr/>
        </p:nvSpPr>
        <p:spPr>
          <a:xfrm>
            <a:off x="2665541" y="533400"/>
            <a:ext cx="4878259" cy="1323439"/>
          </a:xfrm>
          <a:prstGeom prst="rect">
            <a:avLst/>
          </a:prstGeom>
          <a:noFill/>
        </p:spPr>
        <p:txBody>
          <a:bodyPr wrap="none" rtlCol="0">
            <a:spAutoFit/>
          </a:bodyPr>
          <a:lstStyle/>
          <a:p>
            <a:pPr algn="ctr"/>
            <a:r>
              <a:rPr lang="en-US" sz="4000" b="1" dirty="0">
                <a:solidFill>
                  <a:srgbClr val="FF0000"/>
                </a:solidFill>
                <a:effectLst>
                  <a:glow rad="63500">
                    <a:srgbClr val="FFFF00">
                      <a:alpha val="40000"/>
                    </a:srgbClr>
                  </a:glow>
                  <a:innerShdw blurRad="63500" dist="50800" dir="13500000">
                    <a:prstClr val="black">
                      <a:alpha val="50000"/>
                    </a:prstClr>
                  </a:innerShdw>
                </a:effectLst>
                <a:latin typeface="Comic Sans MS" panose="030F0702030302020204" pitchFamily="66" charset="0"/>
              </a:rPr>
              <a:t>Is the jet stream </a:t>
            </a:r>
          </a:p>
          <a:p>
            <a:pPr algn="ctr"/>
            <a:r>
              <a:rPr lang="en-US" sz="4000" b="1" dirty="0">
                <a:solidFill>
                  <a:srgbClr val="FF0000"/>
                </a:solidFill>
                <a:effectLst>
                  <a:glow rad="63500">
                    <a:srgbClr val="FFFF00">
                      <a:alpha val="40000"/>
                    </a:srgbClr>
                  </a:glow>
                  <a:innerShdw blurRad="63500" dist="50800" dir="13500000">
                    <a:prstClr val="black">
                      <a:alpha val="50000"/>
                    </a:prstClr>
                  </a:innerShdw>
                </a:effectLst>
                <a:latin typeface="Comic Sans MS" panose="030F0702030302020204" pitchFamily="66" charset="0"/>
              </a:rPr>
              <a:t>becoming wavier?</a:t>
            </a:r>
          </a:p>
        </p:txBody>
      </p:sp>
    </p:spTree>
    <p:extLst>
      <p:ext uri="{BB962C8B-B14F-4D97-AF65-F5344CB8AC3E}">
        <p14:creationId xmlns:p14="http://schemas.microsoft.com/office/powerpoint/2010/main" val="33128466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p:cNvPicPr>
          <p:nvPr/>
        </p:nvPicPr>
        <p:blipFill>
          <a:blip r:embed="rId3"/>
          <a:stretch>
            <a:fillRect/>
          </a:stretch>
        </p:blipFill>
        <p:spPr>
          <a:xfrm>
            <a:off x="0" y="0"/>
            <a:ext cx="9144000" cy="6858000"/>
          </a:xfrm>
          <a:prstGeom prst="rect">
            <a:avLst/>
          </a:prstGeom>
        </p:spPr>
      </p:pic>
      <p:sp>
        <p:nvSpPr>
          <p:cNvPr id="4" name="TextBox 3"/>
          <p:cNvSpPr txBox="1"/>
          <p:nvPr/>
        </p:nvSpPr>
        <p:spPr>
          <a:xfrm>
            <a:off x="762000" y="6320135"/>
            <a:ext cx="7556107" cy="461665"/>
          </a:xfrm>
          <a:prstGeom prst="rect">
            <a:avLst/>
          </a:prstGeom>
          <a:noFill/>
        </p:spPr>
        <p:txBody>
          <a:bodyPr wrap="none" rtlCol="0">
            <a:spAutoFit/>
          </a:bodyPr>
          <a:lstStyle/>
          <a:p>
            <a:pPr eaLnBrk="0" fontAlgn="base" hangingPunct="0">
              <a:spcBef>
                <a:spcPct val="0"/>
              </a:spcBef>
              <a:spcAft>
                <a:spcPct val="0"/>
              </a:spcAft>
            </a:pPr>
            <a:r>
              <a:rPr lang="en-US" sz="2400" dirty="0">
                <a:solidFill>
                  <a:srgbClr val="000000"/>
                </a:solidFill>
                <a:effectLst>
                  <a:glow rad="101600">
                    <a:srgbClr val="FF7C80">
                      <a:alpha val="60000"/>
                    </a:srgbClr>
                  </a:glow>
                  <a:outerShdw blurRad="38100" dist="38100" dir="2700000" algn="tl">
                    <a:srgbClr val="000000">
                      <a:alpha val="43137"/>
                    </a:srgbClr>
                  </a:outerShdw>
                </a:effectLst>
              </a:rPr>
              <a:t>One of Boston’s many snowstorms during winter 2015</a:t>
            </a:r>
          </a:p>
        </p:txBody>
      </p:sp>
      <p:grpSp>
        <p:nvGrpSpPr>
          <p:cNvPr id="5" name="Group 4"/>
          <p:cNvGrpSpPr/>
          <p:nvPr/>
        </p:nvGrpSpPr>
        <p:grpSpPr>
          <a:xfrm>
            <a:off x="1828800" y="533400"/>
            <a:ext cx="5486400" cy="5489377"/>
            <a:chOff x="1828800" y="609600"/>
            <a:chExt cx="5486400" cy="5489377"/>
          </a:xfrm>
        </p:grpSpPr>
        <p:grpSp>
          <p:nvGrpSpPr>
            <p:cNvPr id="8" name="Group 4"/>
            <p:cNvGrpSpPr/>
            <p:nvPr/>
          </p:nvGrpSpPr>
          <p:grpSpPr>
            <a:xfrm>
              <a:off x="1828800" y="609600"/>
              <a:ext cx="5486400" cy="5489377"/>
              <a:chOff x="1828800" y="914400"/>
              <a:chExt cx="5486400" cy="5489377"/>
            </a:xfrm>
          </p:grpSpPr>
          <p:pic>
            <p:nvPicPr>
              <p:cNvPr id="9" name="Picture 8" descr="cartoon_climate_wx_New Yorker.jpg"/>
              <p:cNvPicPr>
                <a:picLocks noChangeAspect="1"/>
              </p:cNvPicPr>
              <p:nvPr/>
            </p:nvPicPr>
            <p:blipFill>
              <a:blip r:embed="rId4" cstate="print"/>
              <a:stretch>
                <a:fillRect/>
              </a:stretch>
            </p:blipFill>
            <p:spPr>
              <a:xfrm>
                <a:off x="1828800" y="914400"/>
                <a:ext cx="5486400" cy="5486400"/>
              </a:xfrm>
              <a:prstGeom prst="rect">
                <a:avLst/>
              </a:prstGeom>
              <a:effectLst>
                <a:softEdge rad="63500"/>
              </a:effectLst>
            </p:spPr>
          </p:pic>
          <p:sp>
            <p:nvSpPr>
              <p:cNvPr id="10" name="TextBox 9"/>
              <p:cNvSpPr txBox="1"/>
              <p:nvPr/>
            </p:nvSpPr>
            <p:spPr>
              <a:xfrm>
                <a:off x="5716404" y="6096000"/>
                <a:ext cx="1522596" cy="307777"/>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rPr>
                  <a:t>The New Yorker</a:t>
                </a:r>
              </a:p>
            </p:txBody>
          </p:sp>
        </p:grpSp>
        <p:sp>
          <p:nvSpPr>
            <p:cNvPr id="2" name="TextBox 1"/>
            <p:cNvSpPr txBox="1"/>
            <p:nvPr/>
          </p:nvSpPr>
          <p:spPr>
            <a:xfrm>
              <a:off x="1905000" y="5029200"/>
              <a:ext cx="5257800" cy="646331"/>
            </a:xfrm>
            <a:prstGeom prst="rect">
              <a:avLst/>
            </a:prstGeom>
            <a:solidFill>
              <a:srgbClr val="FFCCCC"/>
            </a:solidFill>
            <a:effectLst>
              <a:softEdge rad="31750"/>
            </a:effectLst>
          </p:spPr>
          <p:txBody>
            <a:bodyPr wrap="square" rtlCol="0">
              <a:spAutoFit/>
            </a:bodyPr>
            <a:lstStyle/>
            <a:p>
              <a:pPr algn="ctr"/>
              <a:r>
                <a:rPr lang="en-US" i="1" dirty="0">
                  <a:solidFill>
                    <a:srgbClr val="000000"/>
                  </a:solidFill>
                  <a:effectLst>
                    <a:outerShdw blurRad="38100" dist="38100" dir="2700000" algn="tl">
                      <a:srgbClr val="000000">
                        <a:alpha val="43137"/>
                      </a:srgbClr>
                    </a:outerShdw>
                  </a:effectLst>
                </a:rPr>
                <a:t>“Long term I’m worried about global warming…</a:t>
              </a:r>
            </a:p>
            <a:p>
              <a:pPr algn="ctr"/>
              <a:r>
                <a:rPr lang="en-US" i="1" dirty="0">
                  <a:solidFill>
                    <a:srgbClr val="000000"/>
                  </a:solidFill>
                  <a:effectLst>
                    <a:outerShdw blurRad="38100" dist="38100" dir="2700000" algn="tl">
                      <a:srgbClr val="000000">
                        <a:alpha val="43137"/>
                      </a:srgbClr>
                    </a:outerShdw>
                  </a:effectLst>
                </a:rPr>
                <a:t>Short term, about freezing my ass off.”</a:t>
              </a:r>
            </a:p>
          </p:txBody>
        </p:sp>
      </p:grpSp>
    </p:spTree>
    <p:extLst>
      <p:ext uri="{BB962C8B-B14F-4D97-AF65-F5344CB8AC3E}">
        <p14:creationId xmlns:p14="http://schemas.microsoft.com/office/powerpoint/2010/main" val="1399202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18900000" scaled="1"/>
          <a:tileRect/>
        </a:gradFill>
        <a:effectLst/>
      </p:bgPr>
    </p:bg>
    <p:spTree>
      <p:nvGrpSpPr>
        <p:cNvPr id="1" name=""/>
        <p:cNvGrpSpPr/>
        <p:nvPr/>
      </p:nvGrpSpPr>
      <p:grpSpPr>
        <a:xfrm>
          <a:off x="0" y="0"/>
          <a:ext cx="0" cy="0"/>
          <a:chOff x="0" y="0"/>
          <a:chExt cx="0" cy="0"/>
        </a:xfrm>
      </p:grpSpPr>
      <p:pic>
        <p:nvPicPr>
          <p:cNvPr id="9218" name="Picture 2" descr="Composite Plot"/>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1719" t="8205"/>
          <a:stretch/>
        </p:blipFill>
        <p:spPr bwMode="auto">
          <a:xfrm>
            <a:off x="1828800" y="1524000"/>
            <a:ext cx="5486400" cy="4976038"/>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19820" y="381000"/>
            <a:ext cx="6144631" cy="1077218"/>
          </a:xfrm>
          <a:prstGeom prst="rect">
            <a:avLst/>
          </a:prstGeom>
          <a:noFill/>
        </p:spPr>
        <p:txBody>
          <a:bodyPr wrap="none" rtlCol="0">
            <a:spAutoFit/>
          </a:bodyPr>
          <a:lstStyle/>
          <a:p>
            <a:pPr algn="ctr"/>
            <a:r>
              <a:rPr lang="en-US" sz="3200" dirty="0">
                <a:solidFill>
                  <a:prstClr val="white"/>
                </a:solidFill>
                <a:effectLst>
                  <a:outerShdw blurRad="38100" dist="38100" dir="2700000" algn="tl">
                    <a:srgbClr val="000000">
                      <a:alpha val="43137"/>
                    </a:srgbClr>
                  </a:outerShdw>
                </a:effectLst>
                <a:latin typeface="Comic Sans MS" panose="030F0702030302020204" pitchFamily="66" charset="0"/>
              </a:rPr>
              <a:t>A “topographic map” of a layer </a:t>
            </a:r>
          </a:p>
          <a:p>
            <a:pPr algn="ctr"/>
            <a:r>
              <a:rPr lang="en-US" sz="3200" dirty="0">
                <a:solidFill>
                  <a:prstClr val="white"/>
                </a:solidFill>
                <a:effectLst>
                  <a:outerShdw blurRad="38100" dist="38100" dir="2700000" algn="tl">
                    <a:srgbClr val="000000">
                      <a:alpha val="43137"/>
                    </a:srgbClr>
                  </a:outerShdw>
                </a:effectLst>
                <a:latin typeface="Comic Sans MS" panose="030F0702030302020204" pitchFamily="66" charset="0"/>
              </a:rPr>
              <a:t>in the atmosphere</a:t>
            </a:r>
          </a:p>
        </p:txBody>
      </p:sp>
    </p:spTree>
    <p:extLst>
      <p:ext uri="{BB962C8B-B14F-4D97-AF65-F5344CB8AC3E}">
        <p14:creationId xmlns:p14="http://schemas.microsoft.com/office/powerpoint/2010/main" val="952560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fade">
                                      <p:cBhvr>
                                        <p:cTn id="11"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18900000" scaled="1"/>
          <a:tileRect/>
        </a:gradFill>
        <a:effectLst/>
      </p:bgPr>
    </p:bg>
    <p:spTree>
      <p:nvGrpSpPr>
        <p:cNvPr id="1" name=""/>
        <p:cNvGrpSpPr/>
        <p:nvPr/>
      </p:nvGrpSpPr>
      <p:grpSpPr>
        <a:xfrm>
          <a:off x="0" y="0"/>
          <a:ext cx="0" cy="0"/>
          <a:chOff x="0" y="0"/>
          <a:chExt cx="0" cy="0"/>
        </a:xfrm>
      </p:grpSpPr>
      <p:grpSp>
        <p:nvGrpSpPr>
          <p:cNvPr id="29" name="Group 28"/>
          <p:cNvGrpSpPr/>
          <p:nvPr/>
        </p:nvGrpSpPr>
        <p:grpSpPr>
          <a:xfrm>
            <a:off x="4876800" y="2598295"/>
            <a:ext cx="3657600" cy="2964305"/>
            <a:chOff x="609600" y="-1600199"/>
            <a:chExt cx="3657600" cy="2964305"/>
          </a:xfrm>
        </p:grpSpPr>
        <p:pic>
          <p:nvPicPr>
            <p:cNvPr id="224260" name="Picture 4" descr="Composite Plot"/>
            <p:cNvPicPr>
              <a:picLocks noChangeAspect="1" noChangeArrowheads="1"/>
            </p:cNvPicPr>
            <p:nvPr/>
          </p:nvPicPr>
          <p:blipFill>
            <a:blip r:embed="rId2" cstate="print"/>
            <a:srcRect l="8437" t="9497" r="5192"/>
            <a:stretch>
              <a:fillRect/>
            </a:stretch>
          </p:blipFill>
          <p:spPr bwMode="auto">
            <a:xfrm>
              <a:off x="609600" y="-1600199"/>
              <a:ext cx="3657600" cy="2964305"/>
            </a:xfrm>
            <a:prstGeom prst="rect">
              <a:avLst/>
            </a:prstGeom>
            <a:noFill/>
          </p:spPr>
        </p:pic>
        <p:sp>
          <p:nvSpPr>
            <p:cNvPr id="25" name="TextBox 24"/>
            <p:cNvSpPr txBox="1"/>
            <p:nvPr/>
          </p:nvSpPr>
          <p:spPr>
            <a:xfrm>
              <a:off x="864104" y="533400"/>
              <a:ext cx="2869696" cy="338554"/>
            </a:xfrm>
            <a:prstGeom prst="rect">
              <a:avLst/>
            </a:prstGeom>
            <a:solidFill>
              <a:srgbClr val="FFFFFF">
                <a:alpha val="56863"/>
              </a:srgbClr>
            </a:solidFill>
          </p:spPr>
          <p:txBody>
            <a:bodyPr wrap="none" rtlCol="0">
              <a:spAutoFit/>
            </a:bodyPr>
            <a:lstStyle/>
            <a:p>
              <a:r>
                <a:rPr lang="en-US" sz="1600" b="1" dirty="0">
                  <a:solidFill>
                    <a:prstClr val="black"/>
                  </a:solidFill>
                  <a:effectLst>
                    <a:outerShdw blurRad="38100" dist="38100" dir="2700000" algn="tl">
                      <a:srgbClr val="000000">
                        <a:alpha val="43137"/>
                      </a:srgbClr>
                    </a:outerShdw>
                  </a:effectLst>
                  <a:latin typeface="Comic Sans MS" pitchFamily="66" charset="0"/>
                </a:rPr>
                <a:t>Jan 6 2014 “Polar Vortex”</a:t>
              </a:r>
            </a:p>
          </p:txBody>
        </p:sp>
      </p:grpSp>
      <p:sp>
        <p:nvSpPr>
          <p:cNvPr id="20" name="TextBox 19"/>
          <p:cNvSpPr txBox="1"/>
          <p:nvPr/>
        </p:nvSpPr>
        <p:spPr>
          <a:xfrm>
            <a:off x="1557778" y="843915"/>
            <a:ext cx="6022803" cy="1107996"/>
          </a:xfrm>
          <a:prstGeom prst="rect">
            <a:avLst/>
          </a:prstGeom>
          <a:noFill/>
        </p:spPr>
        <p:txBody>
          <a:bodyPr wrap="none" rtlCol="0">
            <a:spAutoFit/>
          </a:bodyPr>
          <a:lstStyle/>
          <a:p>
            <a:pPr algn="ctr">
              <a:spcAft>
                <a:spcPts val="1200"/>
              </a:spcAft>
            </a:pPr>
            <a:r>
              <a:rPr lang="en-US" sz="2800" b="1" dirty="0">
                <a:solidFill>
                  <a:srgbClr val="FFFF00"/>
                </a:solidFill>
                <a:effectLst>
                  <a:outerShdw blurRad="38100" dist="38100" dir="2700000" algn="tl">
                    <a:srgbClr val="000000">
                      <a:alpha val="43137"/>
                    </a:srgbClr>
                  </a:outerShdw>
                </a:effectLst>
                <a:latin typeface="Comic Sans MS" pitchFamily="66" charset="0"/>
              </a:rPr>
              <a:t>High-Amplitude Patterns (HAPs) </a:t>
            </a:r>
          </a:p>
          <a:p>
            <a:pPr algn="ctr">
              <a:spcAft>
                <a:spcPts val="1200"/>
              </a:spcAft>
            </a:pPr>
            <a:r>
              <a:rPr lang="en-US" sz="2800" b="1" dirty="0">
                <a:solidFill>
                  <a:srgbClr val="FFFF00"/>
                </a:solidFill>
                <a:effectLst>
                  <a:outerShdw blurRad="38100" dist="38100" dir="2700000" algn="tl">
                    <a:srgbClr val="000000">
                      <a:alpha val="43137"/>
                    </a:srgbClr>
                  </a:outerShdw>
                </a:effectLst>
                <a:latin typeface="Comic Sans MS" pitchFamily="66" charset="0"/>
              </a:rPr>
              <a:t>When size of wave &gt; 35</a:t>
            </a:r>
            <a:r>
              <a:rPr lang="en-US" sz="2800" b="1" baseline="30000" dirty="0">
                <a:solidFill>
                  <a:srgbClr val="FFFF00"/>
                </a:solidFill>
                <a:effectLst>
                  <a:outerShdw blurRad="38100" dist="38100" dir="2700000" algn="tl">
                    <a:srgbClr val="000000">
                      <a:alpha val="43137"/>
                    </a:srgbClr>
                  </a:outerShdw>
                </a:effectLst>
                <a:latin typeface="Comic Sans MS" pitchFamily="66" charset="0"/>
              </a:rPr>
              <a:t>o</a:t>
            </a:r>
            <a:r>
              <a:rPr lang="en-US" sz="2800" b="1" dirty="0">
                <a:solidFill>
                  <a:srgbClr val="FFFF00"/>
                </a:solidFill>
                <a:effectLst>
                  <a:outerShdw blurRad="38100" dist="38100" dir="2700000" algn="tl">
                    <a:srgbClr val="000000">
                      <a:alpha val="43137"/>
                    </a:srgbClr>
                  </a:outerShdw>
                </a:effectLst>
                <a:latin typeface="Comic Sans MS" pitchFamily="66" charset="0"/>
              </a:rPr>
              <a:t> latitude</a:t>
            </a:r>
          </a:p>
        </p:txBody>
      </p:sp>
      <p:grpSp>
        <p:nvGrpSpPr>
          <p:cNvPr id="4" name="Group 35"/>
          <p:cNvGrpSpPr/>
          <p:nvPr/>
        </p:nvGrpSpPr>
        <p:grpSpPr>
          <a:xfrm>
            <a:off x="609600" y="2590800"/>
            <a:ext cx="3657600" cy="3017520"/>
            <a:chOff x="457200" y="3352800"/>
            <a:chExt cx="3657600" cy="3017520"/>
          </a:xfrm>
          <a:effectLst>
            <a:glow rad="228600">
              <a:schemeClr val="accent2">
                <a:satMod val="175000"/>
                <a:alpha val="40000"/>
              </a:schemeClr>
            </a:glow>
          </a:effectLst>
        </p:grpSpPr>
        <p:pic>
          <p:nvPicPr>
            <p:cNvPr id="18" name="Picture 17" descr="Z500_Spain_flood_9-26-12.gif"/>
            <p:cNvPicPr>
              <a:picLocks/>
            </p:cNvPicPr>
            <p:nvPr/>
          </p:nvPicPr>
          <p:blipFill>
            <a:blip r:embed="rId3" cstate="print"/>
            <a:srcRect l="8496" t="15789" r="5133" b="3661"/>
            <a:stretch>
              <a:fillRect/>
            </a:stretch>
          </p:blipFill>
          <p:spPr>
            <a:xfrm>
              <a:off x="457200" y="3352800"/>
              <a:ext cx="3657600" cy="3017520"/>
            </a:xfrm>
            <a:prstGeom prst="rect">
              <a:avLst/>
            </a:prstGeom>
          </p:spPr>
        </p:pic>
        <p:sp>
          <p:nvSpPr>
            <p:cNvPr id="21" name="TextBox 20"/>
            <p:cNvSpPr txBox="1"/>
            <p:nvPr/>
          </p:nvSpPr>
          <p:spPr>
            <a:xfrm>
              <a:off x="705295" y="3547646"/>
              <a:ext cx="3142207" cy="338554"/>
            </a:xfrm>
            <a:prstGeom prst="rect">
              <a:avLst/>
            </a:prstGeom>
            <a:solidFill>
              <a:srgbClr val="FFFFFF">
                <a:alpha val="56863"/>
              </a:srgbClr>
            </a:solidFill>
          </p:spPr>
          <p:txBody>
            <a:bodyPr wrap="none" rtlCol="0">
              <a:spAutoFit/>
            </a:bodyPr>
            <a:lstStyle/>
            <a:p>
              <a:r>
                <a:rPr lang="en-US" sz="1600" b="1" dirty="0">
                  <a:solidFill>
                    <a:prstClr val="black"/>
                  </a:solidFill>
                  <a:effectLst>
                    <a:outerShdw blurRad="38100" dist="38100" dir="2700000" algn="tl">
                      <a:srgbClr val="000000">
                        <a:alpha val="43137"/>
                      </a:srgbClr>
                    </a:outerShdw>
                  </a:effectLst>
                  <a:latin typeface="Comic Sans MS" pitchFamily="66" charset="0"/>
                </a:rPr>
                <a:t>Unprecedented Spain flooding</a:t>
              </a:r>
            </a:p>
          </p:txBody>
        </p:sp>
      </p:grpSp>
      <p:cxnSp>
        <p:nvCxnSpPr>
          <p:cNvPr id="54" name="Straight Arrow Connector 53"/>
          <p:cNvCxnSpPr/>
          <p:nvPr/>
        </p:nvCxnSpPr>
        <p:spPr>
          <a:xfrm>
            <a:off x="2514600" y="3200400"/>
            <a:ext cx="0" cy="1219200"/>
          </a:xfrm>
          <a:prstGeom prst="straightConnector1">
            <a:avLst/>
          </a:prstGeom>
          <a:ln w="571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1828800" y="5410200"/>
            <a:ext cx="0" cy="1219200"/>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274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down)">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p:cTn id="22" dur="500" fill="hold"/>
                                        <p:tgtEl>
                                          <p:spTgt spid="54"/>
                                        </p:tgtEl>
                                        <p:attrNameLst>
                                          <p:attrName>ppt_w</p:attrName>
                                        </p:attrNameLst>
                                      </p:cBhvr>
                                      <p:tavLst>
                                        <p:tav tm="0">
                                          <p:val>
                                            <p:fltVal val="0"/>
                                          </p:val>
                                        </p:tav>
                                        <p:tav tm="100000">
                                          <p:val>
                                            <p:strVal val="#ppt_w"/>
                                          </p:val>
                                        </p:tav>
                                      </p:tavLst>
                                    </p:anim>
                                    <p:anim calcmode="lin" valueType="num">
                                      <p:cBhvr>
                                        <p:cTn id="23" dur="500" fill="hold"/>
                                        <p:tgtEl>
                                          <p:spTgt spid="54"/>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18900000" scaled="1"/>
          <a:tileRect/>
        </a:gradFill>
        <a:effectLst/>
      </p:bgPr>
    </p:bg>
    <p:spTree>
      <p:nvGrpSpPr>
        <p:cNvPr id="1" name=""/>
        <p:cNvGrpSpPr/>
        <p:nvPr/>
      </p:nvGrpSpPr>
      <p:grpSpPr>
        <a:xfrm>
          <a:off x="0" y="0"/>
          <a:ext cx="0" cy="0"/>
          <a:chOff x="0" y="0"/>
          <a:chExt cx="0" cy="0"/>
        </a:xfrm>
      </p:grpSpPr>
      <p:sp>
        <p:nvSpPr>
          <p:cNvPr id="2" name="TextBox 1"/>
          <p:cNvSpPr txBox="1"/>
          <p:nvPr/>
        </p:nvSpPr>
        <p:spPr>
          <a:xfrm>
            <a:off x="838200" y="609600"/>
            <a:ext cx="7696200" cy="1077218"/>
          </a:xfrm>
          <a:prstGeom prst="rect">
            <a:avLst/>
          </a:prstGeom>
          <a:noFill/>
        </p:spPr>
        <p:txBody>
          <a:bodyPr wrap="square" rtlCol="0">
            <a:spAutoFit/>
          </a:bodyPr>
          <a:lstStyle/>
          <a:p>
            <a:pPr algn="ctr"/>
            <a:r>
              <a:rPr lang="en-US" sz="3200" b="1" dirty="0">
                <a:solidFill>
                  <a:srgbClr val="FFFF00"/>
                </a:solidFill>
                <a:effectLst>
                  <a:outerShdw blurRad="38100" dist="38100" dir="2700000" algn="tl">
                    <a:srgbClr val="000000">
                      <a:alpha val="43137"/>
                    </a:srgbClr>
                  </a:outerShdw>
                </a:effectLst>
                <a:latin typeface="Comic Sans MS" pitchFamily="66" charset="0"/>
              </a:rPr>
              <a:t>Are very wavy jet-stream patterns really happening more often?</a:t>
            </a:r>
          </a:p>
        </p:txBody>
      </p:sp>
      <p:grpSp>
        <p:nvGrpSpPr>
          <p:cNvPr id="3" name="Group 33"/>
          <p:cNvGrpSpPr/>
          <p:nvPr/>
        </p:nvGrpSpPr>
        <p:grpSpPr>
          <a:xfrm>
            <a:off x="1442466" y="2011680"/>
            <a:ext cx="6259068" cy="4389120"/>
            <a:chOff x="1442466" y="2011680"/>
            <a:chExt cx="6259068" cy="4389120"/>
          </a:xfrm>
        </p:grpSpPr>
        <p:pic>
          <p:nvPicPr>
            <p:cNvPr id="16" name="Picture 15" descr="block_OND_NH_U500_1980-2012.jpg"/>
            <p:cNvPicPr>
              <a:picLocks noChangeAspect="1"/>
            </p:cNvPicPr>
            <p:nvPr/>
          </p:nvPicPr>
          <p:blipFill>
            <a:blip r:embed="rId2" cstate="print"/>
            <a:stretch>
              <a:fillRect/>
            </a:stretch>
          </p:blipFill>
          <p:spPr>
            <a:xfrm>
              <a:off x="1442466" y="2011680"/>
              <a:ext cx="6259068" cy="4389120"/>
            </a:xfrm>
            <a:prstGeom prst="rect">
              <a:avLst/>
            </a:prstGeom>
            <a:effectLst>
              <a:glow rad="228600">
                <a:schemeClr val="accent2">
                  <a:satMod val="175000"/>
                  <a:alpha val="40000"/>
                </a:schemeClr>
              </a:glow>
            </a:effectLst>
          </p:spPr>
        </p:pic>
        <p:sp>
          <p:nvSpPr>
            <p:cNvPr id="13" name="TextBox 12"/>
            <p:cNvSpPr txBox="1"/>
            <p:nvPr/>
          </p:nvSpPr>
          <p:spPr>
            <a:xfrm>
              <a:off x="1999722" y="2164080"/>
              <a:ext cx="4782078" cy="400110"/>
            </a:xfrm>
            <a:prstGeom prst="rect">
              <a:avLst/>
            </a:prstGeom>
            <a:noFill/>
          </p:spPr>
          <p:txBody>
            <a:bodyPr wrap="none" rtlCol="0">
              <a:spAutoFit/>
            </a:bodyPr>
            <a:lstStyle/>
            <a:p>
              <a:pPr algn="ctr"/>
              <a:r>
                <a:rPr lang="en-US" sz="2000" b="1" dirty="0">
                  <a:solidFill>
                    <a:srgbClr val="F79646">
                      <a:lumMod val="75000"/>
                    </a:srgbClr>
                  </a:solidFill>
                  <a:effectLst>
                    <a:outerShdw blurRad="38100" dist="38100" dir="2700000" algn="tl">
                      <a:srgbClr val="000000">
                        <a:alpha val="43137"/>
                      </a:srgbClr>
                    </a:outerShdw>
                  </a:effectLst>
                  <a:latin typeface="Comic Sans MS" pitchFamily="66" charset="0"/>
                </a:rPr>
                <a:t>Fall (Oct-Dec) Northern Hemisphere</a:t>
              </a:r>
            </a:p>
          </p:txBody>
        </p:sp>
      </p:grpSp>
      <p:grpSp>
        <p:nvGrpSpPr>
          <p:cNvPr id="4" name="Group 20"/>
          <p:cNvGrpSpPr/>
          <p:nvPr/>
        </p:nvGrpSpPr>
        <p:grpSpPr>
          <a:xfrm>
            <a:off x="3657600" y="4876800"/>
            <a:ext cx="2967479" cy="990600"/>
            <a:chOff x="4724400" y="4267200"/>
            <a:chExt cx="2967479" cy="990600"/>
          </a:xfrm>
        </p:grpSpPr>
        <p:sp>
          <p:nvSpPr>
            <p:cNvPr id="15" name="TextBox 14"/>
            <p:cNvSpPr txBox="1"/>
            <p:nvPr/>
          </p:nvSpPr>
          <p:spPr>
            <a:xfrm>
              <a:off x="4724400" y="4919246"/>
              <a:ext cx="2967479" cy="338554"/>
            </a:xfrm>
            <a:prstGeom prst="rect">
              <a:avLst/>
            </a:prstGeom>
            <a:noFill/>
          </p:spPr>
          <p:txBody>
            <a:bodyPr wrap="none" rtlCol="0">
              <a:spAutoFit/>
            </a:bodyPr>
            <a:lstStyle/>
            <a:p>
              <a:r>
                <a:rPr lang="en-US" sz="1600" b="1" dirty="0">
                  <a:solidFill>
                    <a:prstClr val="black"/>
                  </a:solidFill>
                  <a:latin typeface="Comic Sans MS" pitchFamily="66" charset="0"/>
                </a:rPr>
                <a:t>Upper-level westerly winds</a:t>
              </a:r>
              <a:r>
                <a:rPr lang="en-US" sz="1600" b="1" dirty="0">
                  <a:solidFill>
                    <a:srgbClr val="FF0000"/>
                  </a:solidFill>
                  <a:latin typeface="Comic Sans MS" pitchFamily="66" charset="0"/>
                </a:rPr>
                <a:t> </a:t>
              </a:r>
            </a:p>
          </p:txBody>
        </p:sp>
        <p:sp>
          <p:nvSpPr>
            <p:cNvPr id="17" name="Bent Arrow 16"/>
            <p:cNvSpPr/>
            <p:nvPr/>
          </p:nvSpPr>
          <p:spPr>
            <a:xfrm>
              <a:off x="5943600" y="4267200"/>
              <a:ext cx="533400" cy="685800"/>
            </a:xfrm>
            <a:prstGeom prst="ben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grpSp>
      <p:grpSp>
        <p:nvGrpSpPr>
          <p:cNvPr id="5" name="Group 19"/>
          <p:cNvGrpSpPr/>
          <p:nvPr/>
        </p:nvGrpSpPr>
        <p:grpSpPr>
          <a:xfrm>
            <a:off x="3266420" y="2763769"/>
            <a:ext cx="3210580" cy="589031"/>
            <a:chOff x="3508318" y="2209800"/>
            <a:chExt cx="3210580" cy="589031"/>
          </a:xfrm>
        </p:grpSpPr>
        <p:sp>
          <p:nvSpPr>
            <p:cNvPr id="14" name="TextBox 13"/>
            <p:cNvSpPr txBox="1"/>
            <p:nvPr/>
          </p:nvSpPr>
          <p:spPr>
            <a:xfrm>
              <a:off x="3508318" y="2209800"/>
              <a:ext cx="2435282" cy="338554"/>
            </a:xfrm>
            <a:prstGeom prst="rect">
              <a:avLst/>
            </a:prstGeom>
            <a:noFill/>
          </p:spPr>
          <p:txBody>
            <a:bodyPr wrap="none" rtlCol="0">
              <a:spAutoFit/>
            </a:bodyPr>
            <a:lstStyle/>
            <a:p>
              <a:r>
                <a:rPr lang="en-US" sz="1600" b="1" dirty="0">
                  <a:solidFill>
                    <a:srgbClr val="00B050"/>
                  </a:solidFill>
                  <a:latin typeface="Comic Sans MS" pitchFamily="66" charset="0"/>
                </a:rPr>
                <a:t>High-amplitude waves </a:t>
              </a:r>
            </a:p>
          </p:txBody>
        </p:sp>
        <p:sp>
          <p:nvSpPr>
            <p:cNvPr id="19" name="Left Arrow 18"/>
            <p:cNvSpPr/>
            <p:nvPr/>
          </p:nvSpPr>
          <p:spPr>
            <a:xfrm rot="12698616">
              <a:off x="5701702" y="2561270"/>
              <a:ext cx="1017196" cy="237561"/>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6" name="Group 32"/>
          <p:cNvGrpSpPr/>
          <p:nvPr/>
        </p:nvGrpSpPr>
        <p:grpSpPr>
          <a:xfrm>
            <a:off x="1524000" y="2011680"/>
            <a:ext cx="6067044" cy="4389120"/>
            <a:chOff x="5867400" y="1600200"/>
            <a:chExt cx="6067044" cy="4389120"/>
          </a:xfrm>
          <a:effectLst>
            <a:glow rad="228600">
              <a:schemeClr val="accent6">
                <a:satMod val="175000"/>
                <a:alpha val="40000"/>
              </a:schemeClr>
            </a:glow>
          </a:effectLst>
        </p:grpSpPr>
        <p:pic>
          <p:nvPicPr>
            <p:cNvPr id="18" name="Picture 17" descr="block_OND_Atl_U500_1980-2012.jpg"/>
            <p:cNvPicPr>
              <a:picLocks noChangeAspect="1"/>
            </p:cNvPicPr>
            <p:nvPr/>
          </p:nvPicPr>
          <p:blipFill>
            <a:blip r:embed="rId3" cstate="print"/>
            <a:stretch>
              <a:fillRect/>
            </a:stretch>
          </p:blipFill>
          <p:spPr>
            <a:xfrm>
              <a:off x="5867400" y="1600200"/>
              <a:ext cx="6067044" cy="4389120"/>
            </a:xfrm>
            <a:prstGeom prst="rect">
              <a:avLst/>
            </a:prstGeom>
          </p:spPr>
        </p:pic>
        <p:grpSp>
          <p:nvGrpSpPr>
            <p:cNvPr id="7" name="Group 21"/>
            <p:cNvGrpSpPr/>
            <p:nvPr/>
          </p:nvGrpSpPr>
          <p:grpSpPr>
            <a:xfrm>
              <a:off x="7457420" y="2362200"/>
              <a:ext cx="3210580" cy="589031"/>
              <a:chOff x="3508318" y="2209800"/>
              <a:chExt cx="3210580" cy="589031"/>
            </a:xfrm>
          </p:grpSpPr>
          <p:sp>
            <p:nvSpPr>
              <p:cNvPr id="23" name="TextBox 22"/>
              <p:cNvSpPr txBox="1"/>
              <p:nvPr/>
            </p:nvSpPr>
            <p:spPr>
              <a:xfrm>
                <a:off x="3508318" y="2209800"/>
                <a:ext cx="2435282" cy="338554"/>
              </a:xfrm>
              <a:prstGeom prst="rect">
                <a:avLst/>
              </a:prstGeom>
              <a:noFill/>
            </p:spPr>
            <p:txBody>
              <a:bodyPr wrap="none" rtlCol="0">
                <a:spAutoFit/>
              </a:bodyPr>
              <a:lstStyle/>
              <a:p>
                <a:r>
                  <a:rPr lang="en-US" sz="1600" b="1" dirty="0">
                    <a:solidFill>
                      <a:srgbClr val="00B050"/>
                    </a:solidFill>
                    <a:latin typeface="Comic Sans MS" pitchFamily="66" charset="0"/>
                  </a:rPr>
                  <a:t>High-amplitude waves </a:t>
                </a:r>
              </a:p>
            </p:txBody>
          </p:sp>
          <p:sp>
            <p:nvSpPr>
              <p:cNvPr id="24" name="Left Arrow 23"/>
              <p:cNvSpPr/>
              <p:nvPr/>
            </p:nvSpPr>
            <p:spPr>
              <a:xfrm rot="12698616">
                <a:off x="5701702" y="2561270"/>
                <a:ext cx="1017196" cy="237561"/>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6" name="TextBox 25"/>
            <p:cNvSpPr txBox="1"/>
            <p:nvPr/>
          </p:nvSpPr>
          <p:spPr>
            <a:xfrm>
              <a:off x="7929121" y="5224046"/>
              <a:ext cx="2967479" cy="338554"/>
            </a:xfrm>
            <a:prstGeom prst="rect">
              <a:avLst/>
            </a:prstGeom>
            <a:noFill/>
          </p:spPr>
          <p:txBody>
            <a:bodyPr wrap="none" rtlCol="0">
              <a:spAutoFit/>
            </a:bodyPr>
            <a:lstStyle/>
            <a:p>
              <a:r>
                <a:rPr lang="en-US" sz="1600" b="1" dirty="0">
                  <a:solidFill>
                    <a:prstClr val="black"/>
                  </a:solidFill>
                  <a:latin typeface="Comic Sans MS" pitchFamily="66" charset="0"/>
                </a:rPr>
                <a:t>Upper-level westerly winds</a:t>
              </a:r>
              <a:r>
                <a:rPr lang="en-US" sz="1600" b="1" dirty="0">
                  <a:solidFill>
                    <a:srgbClr val="FF0000"/>
                  </a:solidFill>
                  <a:latin typeface="Comic Sans MS" pitchFamily="66" charset="0"/>
                </a:rPr>
                <a:t> </a:t>
              </a:r>
            </a:p>
          </p:txBody>
        </p:sp>
        <p:sp>
          <p:nvSpPr>
            <p:cNvPr id="31" name="Right Arrow 30"/>
            <p:cNvSpPr/>
            <p:nvPr/>
          </p:nvSpPr>
          <p:spPr>
            <a:xfrm rot="19459795">
              <a:off x="8986771" y="4925124"/>
              <a:ext cx="762000" cy="2286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TextBox 31"/>
            <p:cNvSpPr txBox="1"/>
            <p:nvPr/>
          </p:nvSpPr>
          <p:spPr>
            <a:xfrm>
              <a:off x="6934200" y="1828800"/>
              <a:ext cx="3930884" cy="400110"/>
            </a:xfrm>
            <a:prstGeom prst="rect">
              <a:avLst/>
            </a:prstGeom>
            <a:noFill/>
          </p:spPr>
          <p:txBody>
            <a:bodyPr wrap="none" rtlCol="0">
              <a:spAutoFit/>
            </a:bodyPr>
            <a:lstStyle/>
            <a:p>
              <a:pPr algn="ctr"/>
              <a:r>
                <a:rPr lang="en-US" sz="2000" b="1" dirty="0">
                  <a:solidFill>
                    <a:srgbClr val="F79646">
                      <a:lumMod val="75000"/>
                    </a:srgbClr>
                  </a:solidFill>
                  <a:effectLst>
                    <a:outerShdw blurRad="38100" dist="38100" dir="2700000" algn="tl">
                      <a:srgbClr val="000000">
                        <a:alpha val="43137"/>
                      </a:srgbClr>
                    </a:outerShdw>
                  </a:effectLst>
                  <a:latin typeface="Comic Sans MS" pitchFamily="66" charset="0"/>
                </a:rPr>
                <a:t>Fall (Oct-Dec) </a:t>
              </a:r>
              <a:r>
                <a:rPr lang="en-US" sz="2000" b="1" dirty="0">
                  <a:solidFill>
                    <a:srgbClr val="0070C0"/>
                  </a:solidFill>
                  <a:effectLst>
                    <a:glow rad="63500">
                      <a:srgbClr val="8064A2">
                        <a:satMod val="175000"/>
                        <a:alpha val="40000"/>
                      </a:srgbClr>
                    </a:glow>
                    <a:outerShdw blurRad="38100" dist="38100" dir="2700000" algn="tl">
                      <a:srgbClr val="000000">
                        <a:alpha val="43137"/>
                      </a:srgbClr>
                    </a:outerShdw>
                  </a:effectLst>
                  <a:latin typeface="Comic Sans MS" pitchFamily="66" charset="0"/>
                </a:rPr>
                <a:t>North Atlantic</a:t>
              </a:r>
            </a:p>
          </p:txBody>
        </p:sp>
      </p:grpSp>
      <p:sp>
        <p:nvSpPr>
          <p:cNvPr id="8" name="TextBox 7"/>
          <p:cNvSpPr txBox="1"/>
          <p:nvPr/>
        </p:nvSpPr>
        <p:spPr>
          <a:xfrm>
            <a:off x="6121416" y="6477000"/>
            <a:ext cx="3057247" cy="338554"/>
          </a:xfrm>
          <a:prstGeom prst="rect">
            <a:avLst/>
          </a:prstGeom>
          <a:noFill/>
        </p:spPr>
        <p:txBody>
          <a:bodyPr wrap="none" rtlCol="0">
            <a:spAutoFit/>
          </a:bodyPr>
          <a:lstStyle/>
          <a:p>
            <a:r>
              <a:rPr lang="en-US" sz="1600" dirty="0">
                <a:solidFill>
                  <a:srgbClr val="FFFF00"/>
                </a:solidFill>
                <a:effectLst>
                  <a:outerShdw blurRad="38100" dist="38100" dir="2700000" algn="tl">
                    <a:srgbClr val="000000">
                      <a:alpha val="43137"/>
                    </a:srgbClr>
                  </a:outerShdw>
                </a:effectLst>
                <a:latin typeface="Comic Sans MS" panose="030F0702030302020204" pitchFamily="66" charset="0"/>
              </a:rPr>
              <a:t>Francis and </a:t>
            </a:r>
            <a:r>
              <a:rPr lang="en-US" sz="1600" dirty="0" err="1">
                <a:solidFill>
                  <a:srgbClr val="FFFF00"/>
                </a:solidFill>
                <a:effectLst>
                  <a:outerShdw blurRad="38100" dist="38100" dir="2700000" algn="tl">
                    <a:srgbClr val="000000">
                      <a:alpha val="43137"/>
                    </a:srgbClr>
                  </a:outerShdw>
                </a:effectLst>
                <a:latin typeface="Comic Sans MS" panose="030F0702030302020204" pitchFamily="66" charset="0"/>
              </a:rPr>
              <a:t>Vavrus</a:t>
            </a:r>
            <a:r>
              <a:rPr lang="en-US" sz="1600" dirty="0">
                <a:solidFill>
                  <a:srgbClr val="FFFF00"/>
                </a:solidFill>
                <a:effectLst>
                  <a:outerShdw blurRad="38100" dist="38100" dir="2700000" algn="tl">
                    <a:srgbClr val="000000">
                      <a:alpha val="43137"/>
                    </a:srgbClr>
                  </a:outerShdw>
                </a:effectLst>
                <a:latin typeface="Comic Sans MS" panose="030F0702030302020204" pitchFamily="66" charset="0"/>
              </a:rPr>
              <a:t>, ERL, 2015</a:t>
            </a:r>
          </a:p>
        </p:txBody>
      </p:sp>
    </p:spTree>
    <p:extLst>
      <p:ext uri="{BB962C8B-B14F-4D97-AF65-F5344CB8AC3E}">
        <p14:creationId xmlns:p14="http://schemas.microsoft.com/office/powerpoint/2010/main" val="13895422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1000"/>
                                        <p:tgtEl>
                                          <p:spTgt spid="3"/>
                                        </p:tgtEl>
                                      </p:cBhvr>
                                    </p:animEffect>
                                    <p:set>
                                      <p:cBhvr>
                                        <p:cTn id="28" dur="1" fill="hold">
                                          <p:stCondLst>
                                            <p:cond delay="999"/>
                                          </p:stCondLst>
                                        </p:cTn>
                                        <p:tgtEl>
                                          <p:spTgt spid="3"/>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1000"/>
                                        <p:tgtEl>
                                          <p:spTgt spid="5"/>
                                        </p:tgtEl>
                                      </p:cBhvr>
                                    </p:animEffect>
                                    <p:set>
                                      <p:cBhvr>
                                        <p:cTn id="31" dur="1" fill="hold">
                                          <p:stCondLst>
                                            <p:cond delay="999"/>
                                          </p:stCondLst>
                                        </p:cTn>
                                        <p:tgtEl>
                                          <p:spTgt spid="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1000"/>
                                        <p:tgtEl>
                                          <p:spTgt spid="4"/>
                                        </p:tgtEl>
                                      </p:cBhvr>
                                    </p:animEffect>
                                    <p:set>
                                      <p:cBhvr>
                                        <p:cTn id="34" dur="1" fill="hold">
                                          <p:stCondLst>
                                            <p:cond delay="999"/>
                                          </p:stCondLst>
                                        </p:cTn>
                                        <p:tgtEl>
                                          <p:spTgt spid="4"/>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10000">
              <a:schemeClr val="accent1">
                <a:lumMod val="60000"/>
                <a:lumOff val="40000"/>
              </a:schemeClr>
            </a:gs>
            <a:gs pos="46000">
              <a:srgbClr val="002060"/>
            </a:gs>
            <a:gs pos="87000">
              <a:srgbClr val="00091A"/>
            </a:gs>
          </a:gsLst>
          <a:lin ang="2700000" scaled="1"/>
          <a:tileRect/>
        </a:gradFill>
        <a:effectLst/>
      </p:bgPr>
    </p:bg>
    <p:spTree>
      <p:nvGrpSpPr>
        <p:cNvPr id="1" name=""/>
        <p:cNvGrpSpPr/>
        <p:nvPr/>
      </p:nvGrpSpPr>
      <p:grpSpPr>
        <a:xfrm>
          <a:off x="0" y="0"/>
          <a:ext cx="0" cy="0"/>
          <a:chOff x="0" y="0"/>
          <a:chExt cx="0" cy="0"/>
        </a:xfrm>
      </p:grpSpPr>
      <p:grpSp>
        <p:nvGrpSpPr>
          <p:cNvPr id="14" name="Group 13"/>
          <p:cNvGrpSpPr/>
          <p:nvPr/>
        </p:nvGrpSpPr>
        <p:grpSpPr>
          <a:xfrm>
            <a:off x="347132" y="753533"/>
            <a:ext cx="5037668" cy="2700866"/>
            <a:chOff x="347132" y="753533"/>
            <a:chExt cx="5037668" cy="2700866"/>
          </a:xfrm>
        </p:grpSpPr>
        <p:pic>
          <p:nvPicPr>
            <p:cNvPr id="5" name="Picture 4" descr="IDL 0"/>
            <p:cNvPicPr>
              <a:picLocks noChangeAspect="1"/>
            </p:cNvPicPr>
            <p:nvPr/>
          </p:nvPicPr>
          <p:blipFill rotWithShape="1">
            <a:blip r:embed="rId2">
              <a:extLst>
                <a:ext uri="{28A0092B-C50C-407E-A947-70E740481C1C}">
                  <a14:useLocalDpi xmlns:a14="http://schemas.microsoft.com/office/drawing/2010/main" val="0"/>
                </a:ext>
              </a:extLst>
            </a:blip>
            <a:srcRect l="20457" t="15584" r="5686" b="19834"/>
            <a:stretch/>
          </p:blipFill>
          <p:spPr>
            <a:xfrm>
              <a:off x="347132" y="753533"/>
              <a:ext cx="5037668" cy="2700866"/>
            </a:xfrm>
            <a:prstGeom prst="rect">
              <a:avLst/>
            </a:prstGeom>
          </p:spPr>
        </p:pic>
        <p:sp>
          <p:nvSpPr>
            <p:cNvPr id="8" name="Freeform 7"/>
            <p:cNvSpPr/>
            <p:nvPr/>
          </p:nvSpPr>
          <p:spPr>
            <a:xfrm>
              <a:off x="372533" y="762001"/>
              <a:ext cx="4986866" cy="584200"/>
            </a:xfrm>
            <a:custGeom>
              <a:avLst/>
              <a:gdLst>
                <a:gd name="connsiteX0" fmla="*/ 25400 w 4986866"/>
                <a:gd name="connsiteY0" fmla="*/ 304800 h 584200"/>
                <a:gd name="connsiteX1" fmla="*/ 254000 w 4986866"/>
                <a:gd name="connsiteY1" fmla="*/ 321733 h 584200"/>
                <a:gd name="connsiteX2" fmla="*/ 355600 w 4986866"/>
                <a:gd name="connsiteY2" fmla="*/ 431800 h 584200"/>
                <a:gd name="connsiteX3" fmla="*/ 592666 w 4986866"/>
                <a:gd name="connsiteY3" fmla="*/ 364066 h 584200"/>
                <a:gd name="connsiteX4" fmla="*/ 838200 w 4986866"/>
                <a:gd name="connsiteY4" fmla="*/ 347133 h 584200"/>
                <a:gd name="connsiteX5" fmla="*/ 1092200 w 4986866"/>
                <a:gd name="connsiteY5" fmla="*/ 448733 h 584200"/>
                <a:gd name="connsiteX6" fmla="*/ 1295400 w 4986866"/>
                <a:gd name="connsiteY6" fmla="*/ 499533 h 584200"/>
                <a:gd name="connsiteX7" fmla="*/ 1405466 w 4986866"/>
                <a:gd name="connsiteY7" fmla="*/ 482600 h 584200"/>
                <a:gd name="connsiteX8" fmla="*/ 1515533 w 4986866"/>
                <a:gd name="connsiteY8" fmla="*/ 482600 h 584200"/>
                <a:gd name="connsiteX9" fmla="*/ 1684866 w 4986866"/>
                <a:gd name="connsiteY9" fmla="*/ 508000 h 584200"/>
                <a:gd name="connsiteX10" fmla="*/ 1845733 w 4986866"/>
                <a:gd name="connsiteY10" fmla="*/ 584200 h 584200"/>
                <a:gd name="connsiteX11" fmla="*/ 2040466 w 4986866"/>
                <a:gd name="connsiteY11" fmla="*/ 558800 h 584200"/>
                <a:gd name="connsiteX12" fmla="*/ 2209800 w 4986866"/>
                <a:gd name="connsiteY12" fmla="*/ 465666 h 584200"/>
                <a:gd name="connsiteX13" fmla="*/ 2353733 w 4986866"/>
                <a:gd name="connsiteY13" fmla="*/ 431800 h 584200"/>
                <a:gd name="connsiteX14" fmla="*/ 2531533 w 4986866"/>
                <a:gd name="connsiteY14" fmla="*/ 440266 h 584200"/>
                <a:gd name="connsiteX15" fmla="*/ 2743200 w 4986866"/>
                <a:gd name="connsiteY15" fmla="*/ 491066 h 584200"/>
                <a:gd name="connsiteX16" fmla="*/ 2878666 w 4986866"/>
                <a:gd name="connsiteY16" fmla="*/ 491066 h 584200"/>
                <a:gd name="connsiteX17" fmla="*/ 3098800 w 4986866"/>
                <a:gd name="connsiteY17" fmla="*/ 457200 h 584200"/>
                <a:gd name="connsiteX18" fmla="*/ 3361266 w 4986866"/>
                <a:gd name="connsiteY18" fmla="*/ 499533 h 584200"/>
                <a:gd name="connsiteX19" fmla="*/ 3683000 w 4986866"/>
                <a:gd name="connsiteY19" fmla="*/ 541866 h 584200"/>
                <a:gd name="connsiteX20" fmla="*/ 3903133 w 4986866"/>
                <a:gd name="connsiteY20" fmla="*/ 558800 h 584200"/>
                <a:gd name="connsiteX21" fmla="*/ 4047066 w 4986866"/>
                <a:gd name="connsiteY21" fmla="*/ 508000 h 584200"/>
                <a:gd name="connsiteX22" fmla="*/ 4233333 w 4986866"/>
                <a:gd name="connsiteY22" fmla="*/ 541866 h 584200"/>
                <a:gd name="connsiteX23" fmla="*/ 4233333 w 4986866"/>
                <a:gd name="connsiteY23" fmla="*/ 465666 h 584200"/>
                <a:gd name="connsiteX24" fmla="*/ 4140200 w 4986866"/>
                <a:gd name="connsiteY24" fmla="*/ 372533 h 584200"/>
                <a:gd name="connsiteX25" fmla="*/ 4360333 w 4986866"/>
                <a:gd name="connsiteY25" fmla="*/ 270933 h 584200"/>
                <a:gd name="connsiteX26" fmla="*/ 4597400 w 4986866"/>
                <a:gd name="connsiteY26" fmla="*/ 381000 h 584200"/>
                <a:gd name="connsiteX27" fmla="*/ 4741333 w 4986866"/>
                <a:gd name="connsiteY27" fmla="*/ 482600 h 584200"/>
                <a:gd name="connsiteX28" fmla="*/ 4842933 w 4986866"/>
                <a:gd name="connsiteY28" fmla="*/ 575733 h 584200"/>
                <a:gd name="connsiteX29" fmla="*/ 4961466 w 4986866"/>
                <a:gd name="connsiteY29" fmla="*/ 575733 h 584200"/>
                <a:gd name="connsiteX30" fmla="*/ 4986866 w 4986866"/>
                <a:gd name="connsiteY30" fmla="*/ 0 h 584200"/>
                <a:gd name="connsiteX31" fmla="*/ 0 w 4986866"/>
                <a:gd name="connsiteY31" fmla="*/ 16933 h 584200"/>
                <a:gd name="connsiteX32" fmla="*/ 25400 w 4986866"/>
                <a:gd name="connsiteY32" fmla="*/ 3048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86866" h="584200">
                  <a:moveTo>
                    <a:pt x="25400" y="304800"/>
                  </a:moveTo>
                  <a:lnTo>
                    <a:pt x="254000" y="321733"/>
                  </a:lnTo>
                  <a:lnTo>
                    <a:pt x="355600" y="431800"/>
                  </a:lnTo>
                  <a:lnTo>
                    <a:pt x="592666" y="364066"/>
                  </a:lnTo>
                  <a:lnTo>
                    <a:pt x="838200" y="347133"/>
                  </a:lnTo>
                  <a:lnTo>
                    <a:pt x="1092200" y="448733"/>
                  </a:lnTo>
                  <a:lnTo>
                    <a:pt x="1295400" y="499533"/>
                  </a:lnTo>
                  <a:lnTo>
                    <a:pt x="1405466" y="482600"/>
                  </a:lnTo>
                  <a:lnTo>
                    <a:pt x="1515533" y="482600"/>
                  </a:lnTo>
                  <a:lnTo>
                    <a:pt x="1684866" y="508000"/>
                  </a:lnTo>
                  <a:lnTo>
                    <a:pt x="1845733" y="584200"/>
                  </a:lnTo>
                  <a:lnTo>
                    <a:pt x="2040466" y="558800"/>
                  </a:lnTo>
                  <a:lnTo>
                    <a:pt x="2209800" y="465666"/>
                  </a:lnTo>
                  <a:lnTo>
                    <a:pt x="2353733" y="431800"/>
                  </a:lnTo>
                  <a:lnTo>
                    <a:pt x="2531533" y="440266"/>
                  </a:lnTo>
                  <a:lnTo>
                    <a:pt x="2743200" y="491066"/>
                  </a:lnTo>
                  <a:lnTo>
                    <a:pt x="2878666" y="491066"/>
                  </a:lnTo>
                  <a:lnTo>
                    <a:pt x="3098800" y="457200"/>
                  </a:lnTo>
                  <a:lnTo>
                    <a:pt x="3361266" y="499533"/>
                  </a:lnTo>
                  <a:lnTo>
                    <a:pt x="3683000" y="541866"/>
                  </a:lnTo>
                  <a:lnTo>
                    <a:pt x="3903133" y="558800"/>
                  </a:lnTo>
                  <a:lnTo>
                    <a:pt x="4047066" y="508000"/>
                  </a:lnTo>
                  <a:lnTo>
                    <a:pt x="4233333" y="541866"/>
                  </a:lnTo>
                  <a:lnTo>
                    <a:pt x="4233333" y="465666"/>
                  </a:lnTo>
                  <a:lnTo>
                    <a:pt x="4140200" y="372533"/>
                  </a:lnTo>
                  <a:lnTo>
                    <a:pt x="4360333" y="270933"/>
                  </a:lnTo>
                  <a:lnTo>
                    <a:pt x="4597400" y="381000"/>
                  </a:lnTo>
                  <a:lnTo>
                    <a:pt x="4741333" y="482600"/>
                  </a:lnTo>
                  <a:lnTo>
                    <a:pt x="4842933" y="575733"/>
                  </a:lnTo>
                  <a:lnTo>
                    <a:pt x="4961466" y="575733"/>
                  </a:lnTo>
                  <a:lnTo>
                    <a:pt x="4986866" y="0"/>
                  </a:lnTo>
                  <a:lnTo>
                    <a:pt x="0" y="16933"/>
                  </a:lnTo>
                  <a:lnTo>
                    <a:pt x="25400" y="304800"/>
                  </a:lnTo>
                  <a:close/>
                </a:path>
              </a:pathLst>
            </a:custGeom>
            <a:solidFill>
              <a:srgbClr val="FFFFFF">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grpSp>
      <p:sp>
        <p:nvSpPr>
          <p:cNvPr id="7" name="Freeform 6"/>
          <p:cNvSpPr/>
          <p:nvPr/>
        </p:nvSpPr>
        <p:spPr>
          <a:xfrm>
            <a:off x="1778003" y="1363135"/>
            <a:ext cx="3564467" cy="1359555"/>
          </a:xfrm>
          <a:custGeom>
            <a:avLst/>
            <a:gdLst>
              <a:gd name="connsiteX0" fmla="*/ 0 w 3564467"/>
              <a:gd name="connsiteY0" fmla="*/ 1458777 h 1463665"/>
              <a:gd name="connsiteX1" fmla="*/ 186267 w 3564467"/>
              <a:gd name="connsiteY1" fmla="*/ 1458777 h 1463665"/>
              <a:gd name="connsiteX2" fmla="*/ 364067 w 3564467"/>
              <a:gd name="connsiteY2" fmla="*/ 1407977 h 1463665"/>
              <a:gd name="connsiteX3" fmla="*/ 584200 w 3564467"/>
              <a:gd name="connsiteY3" fmla="*/ 1247110 h 1463665"/>
              <a:gd name="connsiteX4" fmla="*/ 719667 w 3564467"/>
              <a:gd name="connsiteY4" fmla="*/ 976177 h 1463665"/>
              <a:gd name="connsiteX5" fmla="*/ 812800 w 3564467"/>
              <a:gd name="connsiteY5" fmla="*/ 612110 h 1463665"/>
              <a:gd name="connsiteX6" fmla="*/ 872067 w 3564467"/>
              <a:gd name="connsiteY6" fmla="*/ 358110 h 1463665"/>
              <a:gd name="connsiteX7" fmla="*/ 965200 w 3564467"/>
              <a:gd name="connsiteY7" fmla="*/ 129510 h 1463665"/>
              <a:gd name="connsiteX8" fmla="*/ 1151467 w 3564467"/>
              <a:gd name="connsiteY8" fmla="*/ 10977 h 1463665"/>
              <a:gd name="connsiteX9" fmla="*/ 1312333 w 3564467"/>
              <a:gd name="connsiteY9" fmla="*/ 10977 h 1463665"/>
              <a:gd name="connsiteX10" fmla="*/ 1481667 w 3564467"/>
              <a:gd name="connsiteY10" fmla="*/ 61777 h 1463665"/>
              <a:gd name="connsiteX11" fmla="*/ 1659467 w 3564467"/>
              <a:gd name="connsiteY11" fmla="*/ 290377 h 1463665"/>
              <a:gd name="connsiteX12" fmla="*/ 1811867 w 3564467"/>
              <a:gd name="connsiteY12" fmla="*/ 671377 h 1463665"/>
              <a:gd name="connsiteX13" fmla="*/ 1955800 w 3564467"/>
              <a:gd name="connsiteY13" fmla="*/ 993110 h 1463665"/>
              <a:gd name="connsiteX14" fmla="*/ 2125133 w 3564467"/>
              <a:gd name="connsiteY14" fmla="*/ 1280977 h 1463665"/>
              <a:gd name="connsiteX15" fmla="*/ 2506133 w 3564467"/>
              <a:gd name="connsiteY15" fmla="*/ 1399510 h 1463665"/>
              <a:gd name="connsiteX16" fmla="*/ 2794000 w 3564467"/>
              <a:gd name="connsiteY16" fmla="*/ 1391044 h 1463665"/>
              <a:gd name="connsiteX17" fmla="*/ 3200400 w 3564467"/>
              <a:gd name="connsiteY17" fmla="*/ 1196310 h 1463665"/>
              <a:gd name="connsiteX18" fmla="*/ 3361267 w 3564467"/>
              <a:gd name="connsiteY18" fmla="*/ 899977 h 1463665"/>
              <a:gd name="connsiteX19" fmla="*/ 3488267 w 3564467"/>
              <a:gd name="connsiteY19" fmla="*/ 510510 h 1463665"/>
              <a:gd name="connsiteX20" fmla="*/ 3522133 w 3564467"/>
              <a:gd name="connsiteY20" fmla="*/ 222644 h 1463665"/>
              <a:gd name="connsiteX21" fmla="*/ 3564467 w 3564467"/>
              <a:gd name="connsiteY21" fmla="*/ 27910 h 1463665"/>
              <a:gd name="connsiteX22" fmla="*/ 3564467 w 3564467"/>
              <a:gd name="connsiteY22" fmla="*/ 27910 h 14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64467" h="1463665">
                <a:moveTo>
                  <a:pt x="0" y="1458777"/>
                </a:moveTo>
                <a:cubicBezTo>
                  <a:pt x="62794" y="1463010"/>
                  <a:pt x="125589" y="1467244"/>
                  <a:pt x="186267" y="1458777"/>
                </a:cubicBezTo>
                <a:cubicBezTo>
                  <a:pt x="246945" y="1450310"/>
                  <a:pt x="297745" y="1443255"/>
                  <a:pt x="364067" y="1407977"/>
                </a:cubicBezTo>
                <a:cubicBezTo>
                  <a:pt x="430389" y="1372699"/>
                  <a:pt x="524933" y="1319077"/>
                  <a:pt x="584200" y="1247110"/>
                </a:cubicBezTo>
                <a:cubicBezTo>
                  <a:pt x="643467" y="1175143"/>
                  <a:pt x="681567" y="1082010"/>
                  <a:pt x="719667" y="976177"/>
                </a:cubicBezTo>
                <a:cubicBezTo>
                  <a:pt x="757767" y="870344"/>
                  <a:pt x="787400" y="715121"/>
                  <a:pt x="812800" y="612110"/>
                </a:cubicBezTo>
                <a:cubicBezTo>
                  <a:pt x="838200" y="509099"/>
                  <a:pt x="846667" y="438543"/>
                  <a:pt x="872067" y="358110"/>
                </a:cubicBezTo>
                <a:cubicBezTo>
                  <a:pt x="897467" y="277677"/>
                  <a:pt x="918633" y="187365"/>
                  <a:pt x="965200" y="129510"/>
                </a:cubicBezTo>
                <a:cubicBezTo>
                  <a:pt x="1011767" y="71655"/>
                  <a:pt x="1093612" y="30732"/>
                  <a:pt x="1151467" y="10977"/>
                </a:cubicBezTo>
                <a:cubicBezTo>
                  <a:pt x="1209322" y="-8778"/>
                  <a:pt x="1257300" y="2510"/>
                  <a:pt x="1312333" y="10977"/>
                </a:cubicBezTo>
                <a:cubicBezTo>
                  <a:pt x="1367366" y="19444"/>
                  <a:pt x="1423811" y="15210"/>
                  <a:pt x="1481667" y="61777"/>
                </a:cubicBezTo>
                <a:cubicBezTo>
                  <a:pt x="1539523" y="108344"/>
                  <a:pt x="1604434" y="188777"/>
                  <a:pt x="1659467" y="290377"/>
                </a:cubicBezTo>
                <a:cubicBezTo>
                  <a:pt x="1714500" y="391977"/>
                  <a:pt x="1762478" y="554255"/>
                  <a:pt x="1811867" y="671377"/>
                </a:cubicBezTo>
                <a:cubicBezTo>
                  <a:pt x="1861256" y="788499"/>
                  <a:pt x="1903589" y="891510"/>
                  <a:pt x="1955800" y="993110"/>
                </a:cubicBezTo>
                <a:cubicBezTo>
                  <a:pt x="2008011" y="1094710"/>
                  <a:pt x="2033411" y="1213244"/>
                  <a:pt x="2125133" y="1280977"/>
                </a:cubicBezTo>
                <a:cubicBezTo>
                  <a:pt x="2216855" y="1348710"/>
                  <a:pt x="2394655" y="1381166"/>
                  <a:pt x="2506133" y="1399510"/>
                </a:cubicBezTo>
                <a:cubicBezTo>
                  <a:pt x="2617611" y="1417854"/>
                  <a:pt x="2678289" y="1424911"/>
                  <a:pt x="2794000" y="1391044"/>
                </a:cubicBezTo>
                <a:cubicBezTo>
                  <a:pt x="2909711" y="1357177"/>
                  <a:pt x="3105856" y="1278154"/>
                  <a:pt x="3200400" y="1196310"/>
                </a:cubicBezTo>
                <a:cubicBezTo>
                  <a:pt x="3294944" y="1114466"/>
                  <a:pt x="3313289" y="1014277"/>
                  <a:pt x="3361267" y="899977"/>
                </a:cubicBezTo>
                <a:cubicBezTo>
                  <a:pt x="3409245" y="785677"/>
                  <a:pt x="3461456" y="623399"/>
                  <a:pt x="3488267" y="510510"/>
                </a:cubicBezTo>
                <a:cubicBezTo>
                  <a:pt x="3515078" y="397621"/>
                  <a:pt x="3509433" y="303077"/>
                  <a:pt x="3522133" y="222644"/>
                </a:cubicBezTo>
                <a:cubicBezTo>
                  <a:pt x="3534833" y="142211"/>
                  <a:pt x="3564467" y="27910"/>
                  <a:pt x="3564467" y="27910"/>
                </a:cubicBezTo>
                <a:lnTo>
                  <a:pt x="3564467" y="27910"/>
                </a:lnTo>
              </a:path>
            </a:pathLst>
          </a:custGeom>
          <a:noFill/>
          <a:ln w="76200">
            <a:solidFill>
              <a:srgbClr val="FFFF00"/>
            </a:solidFill>
            <a:headEnd type="none" w="med" len="med"/>
            <a:tailEnd type="triangle" w="med" len="med"/>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grpSp>
        <p:nvGrpSpPr>
          <p:cNvPr id="15" name="Group 14"/>
          <p:cNvGrpSpPr/>
          <p:nvPr/>
        </p:nvGrpSpPr>
        <p:grpSpPr>
          <a:xfrm>
            <a:off x="3886198" y="3640666"/>
            <a:ext cx="5037668" cy="2700866"/>
            <a:chOff x="3886198" y="3640666"/>
            <a:chExt cx="5037668" cy="2700866"/>
          </a:xfrm>
        </p:grpSpPr>
        <p:pic>
          <p:nvPicPr>
            <p:cNvPr id="11" name="Picture 10" descr="IDL 0"/>
            <p:cNvPicPr>
              <a:picLocks noChangeAspect="1"/>
            </p:cNvPicPr>
            <p:nvPr/>
          </p:nvPicPr>
          <p:blipFill rotWithShape="1">
            <a:blip r:embed="rId2">
              <a:extLst>
                <a:ext uri="{28A0092B-C50C-407E-A947-70E740481C1C}">
                  <a14:useLocalDpi xmlns:a14="http://schemas.microsoft.com/office/drawing/2010/main" val="0"/>
                </a:ext>
              </a:extLst>
            </a:blip>
            <a:srcRect l="20457" t="15584" r="5686" b="19834"/>
            <a:stretch/>
          </p:blipFill>
          <p:spPr>
            <a:xfrm>
              <a:off x="3886198" y="3640666"/>
              <a:ext cx="5037668" cy="2700866"/>
            </a:xfrm>
            <a:prstGeom prst="rect">
              <a:avLst/>
            </a:prstGeom>
          </p:spPr>
        </p:pic>
        <p:sp>
          <p:nvSpPr>
            <p:cNvPr id="9" name="Freeform 8"/>
            <p:cNvSpPr/>
            <p:nvPr/>
          </p:nvSpPr>
          <p:spPr>
            <a:xfrm>
              <a:off x="3928533" y="3649133"/>
              <a:ext cx="4986867" cy="601134"/>
            </a:xfrm>
            <a:custGeom>
              <a:avLst/>
              <a:gdLst>
                <a:gd name="connsiteX0" fmla="*/ 0 w 4986867"/>
                <a:gd name="connsiteY0" fmla="*/ 321734 h 601134"/>
                <a:gd name="connsiteX1" fmla="*/ 110067 w 4986867"/>
                <a:gd name="connsiteY1" fmla="*/ 321734 h 601134"/>
                <a:gd name="connsiteX2" fmla="*/ 254000 w 4986867"/>
                <a:gd name="connsiteY2" fmla="*/ 304800 h 601134"/>
                <a:gd name="connsiteX3" fmla="*/ 330200 w 4986867"/>
                <a:gd name="connsiteY3" fmla="*/ 330200 h 601134"/>
                <a:gd name="connsiteX4" fmla="*/ 287867 w 4986867"/>
                <a:gd name="connsiteY4" fmla="*/ 397934 h 601134"/>
                <a:gd name="connsiteX5" fmla="*/ 482600 w 4986867"/>
                <a:gd name="connsiteY5" fmla="*/ 414867 h 601134"/>
                <a:gd name="connsiteX6" fmla="*/ 584200 w 4986867"/>
                <a:gd name="connsiteY6" fmla="*/ 338667 h 601134"/>
                <a:gd name="connsiteX7" fmla="*/ 668867 w 4986867"/>
                <a:gd name="connsiteY7" fmla="*/ 321734 h 601134"/>
                <a:gd name="connsiteX8" fmla="*/ 728134 w 4986867"/>
                <a:gd name="connsiteY8" fmla="*/ 321734 h 601134"/>
                <a:gd name="connsiteX9" fmla="*/ 855134 w 4986867"/>
                <a:gd name="connsiteY9" fmla="*/ 381000 h 601134"/>
                <a:gd name="connsiteX10" fmla="*/ 922867 w 4986867"/>
                <a:gd name="connsiteY10" fmla="*/ 406400 h 601134"/>
                <a:gd name="connsiteX11" fmla="*/ 1058334 w 4986867"/>
                <a:gd name="connsiteY11" fmla="*/ 406400 h 601134"/>
                <a:gd name="connsiteX12" fmla="*/ 1075267 w 4986867"/>
                <a:gd name="connsiteY12" fmla="*/ 397934 h 601134"/>
                <a:gd name="connsiteX13" fmla="*/ 1117600 w 4986867"/>
                <a:gd name="connsiteY13" fmla="*/ 397934 h 601134"/>
                <a:gd name="connsiteX14" fmla="*/ 1143000 w 4986867"/>
                <a:gd name="connsiteY14" fmla="*/ 482600 h 601134"/>
                <a:gd name="connsiteX15" fmla="*/ 1253067 w 4986867"/>
                <a:gd name="connsiteY15" fmla="*/ 482600 h 601134"/>
                <a:gd name="connsiteX16" fmla="*/ 1363134 w 4986867"/>
                <a:gd name="connsiteY16" fmla="*/ 423334 h 601134"/>
                <a:gd name="connsiteX17" fmla="*/ 1498600 w 4986867"/>
                <a:gd name="connsiteY17" fmla="*/ 330200 h 601134"/>
                <a:gd name="connsiteX18" fmla="*/ 1718734 w 4986867"/>
                <a:gd name="connsiteY18" fmla="*/ 245534 h 601134"/>
                <a:gd name="connsiteX19" fmla="*/ 1854200 w 4986867"/>
                <a:gd name="connsiteY19" fmla="*/ 203200 h 601134"/>
                <a:gd name="connsiteX20" fmla="*/ 2048934 w 4986867"/>
                <a:gd name="connsiteY20" fmla="*/ 203200 h 601134"/>
                <a:gd name="connsiteX21" fmla="*/ 2235200 w 4986867"/>
                <a:gd name="connsiteY21" fmla="*/ 245534 h 601134"/>
                <a:gd name="connsiteX22" fmla="*/ 2370667 w 4986867"/>
                <a:gd name="connsiteY22" fmla="*/ 220134 h 601134"/>
                <a:gd name="connsiteX23" fmla="*/ 2506134 w 4986867"/>
                <a:gd name="connsiteY23" fmla="*/ 279400 h 601134"/>
                <a:gd name="connsiteX24" fmla="*/ 2709334 w 4986867"/>
                <a:gd name="connsiteY24" fmla="*/ 211667 h 601134"/>
                <a:gd name="connsiteX25" fmla="*/ 2819400 w 4986867"/>
                <a:gd name="connsiteY25" fmla="*/ 194734 h 601134"/>
                <a:gd name="connsiteX26" fmla="*/ 3073400 w 4986867"/>
                <a:gd name="connsiteY26" fmla="*/ 237067 h 601134"/>
                <a:gd name="connsiteX27" fmla="*/ 3183467 w 4986867"/>
                <a:gd name="connsiteY27" fmla="*/ 279400 h 601134"/>
                <a:gd name="connsiteX28" fmla="*/ 3310467 w 4986867"/>
                <a:gd name="connsiteY28" fmla="*/ 389467 h 601134"/>
                <a:gd name="connsiteX29" fmla="*/ 3488267 w 4986867"/>
                <a:gd name="connsiteY29" fmla="*/ 516467 h 601134"/>
                <a:gd name="connsiteX30" fmla="*/ 3691467 w 4986867"/>
                <a:gd name="connsiteY30" fmla="*/ 550334 h 601134"/>
                <a:gd name="connsiteX31" fmla="*/ 3937000 w 4986867"/>
                <a:gd name="connsiteY31" fmla="*/ 558800 h 601134"/>
                <a:gd name="connsiteX32" fmla="*/ 4097867 w 4986867"/>
                <a:gd name="connsiteY32" fmla="*/ 499534 h 601134"/>
                <a:gd name="connsiteX33" fmla="*/ 4207934 w 4986867"/>
                <a:gd name="connsiteY33" fmla="*/ 550334 h 601134"/>
                <a:gd name="connsiteX34" fmla="*/ 4267200 w 4986867"/>
                <a:gd name="connsiteY34" fmla="*/ 516467 h 601134"/>
                <a:gd name="connsiteX35" fmla="*/ 4174067 w 4986867"/>
                <a:gd name="connsiteY35" fmla="*/ 431800 h 601134"/>
                <a:gd name="connsiteX36" fmla="*/ 4224867 w 4986867"/>
                <a:gd name="connsiteY36" fmla="*/ 338667 h 601134"/>
                <a:gd name="connsiteX37" fmla="*/ 4394200 w 4986867"/>
                <a:gd name="connsiteY37" fmla="*/ 296334 h 601134"/>
                <a:gd name="connsiteX38" fmla="*/ 4555067 w 4986867"/>
                <a:gd name="connsiteY38" fmla="*/ 355600 h 601134"/>
                <a:gd name="connsiteX39" fmla="*/ 4656667 w 4986867"/>
                <a:gd name="connsiteY39" fmla="*/ 423334 h 601134"/>
                <a:gd name="connsiteX40" fmla="*/ 4749800 w 4986867"/>
                <a:gd name="connsiteY40" fmla="*/ 524934 h 601134"/>
                <a:gd name="connsiteX41" fmla="*/ 4868334 w 4986867"/>
                <a:gd name="connsiteY41" fmla="*/ 592667 h 601134"/>
                <a:gd name="connsiteX42" fmla="*/ 4986867 w 4986867"/>
                <a:gd name="connsiteY42" fmla="*/ 601134 h 601134"/>
                <a:gd name="connsiteX43" fmla="*/ 4986867 w 4986867"/>
                <a:gd name="connsiteY43" fmla="*/ 0 h 601134"/>
                <a:gd name="connsiteX44" fmla="*/ 0 w 4986867"/>
                <a:gd name="connsiteY44" fmla="*/ 8467 h 601134"/>
                <a:gd name="connsiteX45" fmla="*/ 0 w 4986867"/>
                <a:gd name="connsiteY45" fmla="*/ 321734 h 601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986867" h="601134">
                  <a:moveTo>
                    <a:pt x="0" y="321734"/>
                  </a:moveTo>
                  <a:lnTo>
                    <a:pt x="110067" y="321734"/>
                  </a:lnTo>
                  <a:lnTo>
                    <a:pt x="254000" y="304800"/>
                  </a:lnTo>
                  <a:lnTo>
                    <a:pt x="330200" y="330200"/>
                  </a:lnTo>
                  <a:lnTo>
                    <a:pt x="287867" y="397934"/>
                  </a:lnTo>
                  <a:lnTo>
                    <a:pt x="482600" y="414867"/>
                  </a:lnTo>
                  <a:lnTo>
                    <a:pt x="584200" y="338667"/>
                  </a:lnTo>
                  <a:lnTo>
                    <a:pt x="668867" y="321734"/>
                  </a:lnTo>
                  <a:lnTo>
                    <a:pt x="728134" y="321734"/>
                  </a:lnTo>
                  <a:lnTo>
                    <a:pt x="855134" y="381000"/>
                  </a:lnTo>
                  <a:lnTo>
                    <a:pt x="922867" y="406400"/>
                  </a:lnTo>
                  <a:lnTo>
                    <a:pt x="1058334" y="406400"/>
                  </a:lnTo>
                  <a:lnTo>
                    <a:pt x="1075267" y="397934"/>
                  </a:lnTo>
                  <a:lnTo>
                    <a:pt x="1117600" y="397934"/>
                  </a:lnTo>
                  <a:lnTo>
                    <a:pt x="1143000" y="482600"/>
                  </a:lnTo>
                  <a:lnTo>
                    <a:pt x="1253067" y="482600"/>
                  </a:lnTo>
                  <a:lnTo>
                    <a:pt x="1363134" y="423334"/>
                  </a:lnTo>
                  <a:lnTo>
                    <a:pt x="1498600" y="330200"/>
                  </a:lnTo>
                  <a:lnTo>
                    <a:pt x="1718734" y="245534"/>
                  </a:lnTo>
                  <a:lnTo>
                    <a:pt x="1854200" y="203200"/>
                  </a:lnTo>
                  <a:lnTo>
                    <a:pt x="2048934" y="203200"/>
                  </a:lnTo>
                  <a:lnTo>
                    <a:pt x="2235200" y="245534"/>
                  </a:lnTo>
                  <a:lnTo>
                    <a:pt x="2370667" y="220134"/>
                  </a:lnTo>
                  <a:lnTo>
                    <a:pt x="2506134" y="279400"/>
                  </a:lnTo>
                  <a:lnTo>
                    <a:pt x="2709334" y="211667"/>
                  </a:lnTo>
                  <a:lnTo>
                    <a:pt x="2819400" y="194734"/>
                  </a:lnTo>
                  <a:lnTo>
                    <a:pt x="3073400" y="237067"/>
                  </a:lnTo>
                  <a:lnTo>
                    <a:pt x="3183467" y="279400"/>
                  </a:lnTo>
                  <a:lnTo>
                    <a:pt x="3310467" y="389467"/>
                  </a:lnTo>
                  <a:lnTo>
                    <a:pt x="3488267" y="516467"/>
                  </a:lnTo>
                  <a:lnTo>
                    <a:pt x="3691467" y="550334"/>
                  </a:lnTo>
                  <a:lnTo>
                    <a:pt x="3937000" y="558800"/>
                  </a:lnTo>
                  <a:lnTo>
                    <a:pt x="4097867" y="499534"/>
                  </a:lnTo>
                  <a:lnTo>
                    <a:pt x="4207934" y="550334"/>
                  </a:lnTo>
                  <a:lnTo>
                    <a:pt x="4267200" y="516467"/>
                  </a:lnTo>
                  <a:lnTo>
                    <a:pt x="4174067" y="431800"/>
                  </a:lnTo>
                  <a:lnTo>
                    <a:pt x="4224867" y="338667"/>
                  </a:lnTo>
                  <a:lnTo>
                    <a:pt x="4394200" y="296334"/>
                  </a:lnTo>
                  <a:lnTo>
                    <a:pt x="4555067" y="355600"/>
                  </a:lnTo>
                  <a:lnTo>
                    <a:pt x="4656667" y="423334"/>
                  </a:lnTo>
                  <a:lnTo>
                    <a:pt x="4749800" y="524934"/>
                  </a:lnTo>
                  <a:lnTo>
                    <a:pt x="4868334" y="592667"/>
                  </a:lnTo>
                  <a:lnTo>
                    <a:pt x="4986867" y="601134"/>
                  </a:lnTo>
                  <a:lnTo>
                    <a:pt x="4986867" y="0"/>
                  </a:lnTo>
                  <a:lnTo>
                    <a:pt x="0" y="8467"/>
                  </a:lnTo>
                  <a:lnTo>
                    <a:pt x="0" y="321734"/>
                  </a:lnTo>
                  <a:close/>
                </a:path>
              </a:pathLst>
            </a:custGeom>
            <a:solidFill>
              <a:srgbClr val="FFFFFF">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grpSp>
      <p:sp>
        <p:nvSpPr>
          <p:cNvPr id="13" name="TextBox 12"/>
          <p:cNvSpPr txBox="1"/>
          <p:nvPr/>
        </p:nvSpPr>
        <p:spPr>
          <a:xfrm>
            <a:off x="6031503" y="270937"/>
            <a:ext cx="2483372" cy="2785378"/>
          </a:xfrm>
          <a:prstGeom prst="rect">
            <a:avLst/>
          </a:prstGeom>
          <a:noFill/>
        </p:spPr>
        <p:txBody>
          <a:bodyPr wrap="none" rtlCol="0">
            <a:spAutoFit/>
          </a:bodyPr>
          <a:lstStyle/>
          <a:p>
            <a:pPr algn="ctr"/>
            <a:r>
              <a:rPr lang="en-US" sz="2000" dirty="0" smtClean="0">
                <a:solidFill>
                  <a:srgbClr val="FFFF00"/>
                </a:solidFill>
                <a:effectLst>
                  <a:glow rad="101600">
                    <a:srgbClr val="ED7D31">
                      <a:satMod val="175000"/>
                      <a:alpha val="40000"/>
                    </a:srgbClr>
                  </a:glow>
                </a:effectLst>
                <a:latin typeface="Comic Sans MS" panose="030F0702030302020204" pitchFamily="66" charset="0"/>
              </a:rPr>
              <a:t>The</a:t>
            </a:r>
          </a:p>
          <a:p>
            <a:pPr algn="ctr"/>
            <a:r>
              <a:rPr lang="en-US" sz="4000" dirty="0" smtClean="0">
                <a:solidFill>
                  <a:srgbClr val="FFFF00"/>
                </a:solidFill>
                <a:effectLst>
                  <a:glow rad="101600">
                    <a:srgbClr val="ED7D31">
                      <a:satMod val="175000"/>
                      <a:alpha val="40000"/>
                    </a:srgbClr>
                  </a:glow>
                </a:effectLst>
                <a:latin typeface="Comic Sans MS" panose="030F0702030302020204" pitchFamily="66" charset="0"/>
              </a:rPr>
              <a:t>“It Takes</a:t>
            </a:r>
          </a:p>
          <a:p>
            <a:pPr algn="ctr"/>
            <a:r>
              <a:rPr lang="en-US" sz="4000" dirty="0" smtClean="0">
                <a:solidFill>
                  <a:srgbClr val="FFFF00"/>
                </a:solidFill>
                <a:effectLst>
                  <a:glow rad="101600">
                    <a:srgbClr val="ED7D31">
                      <a:satMod val="175000"/>
                      <a:alpha val="40000"/>
                    </a:srgbClr>
                  </a:glow>
                </a:effectLst>
                <a:latin typeface="Comic Sans MS" panose="030F0702030302020204" pitchFamily="66" charset="0"/>
              </a:rPr>
              <a:t>Two to</a:t>
            </a:r>
          </a:p>
          <a:p>
            <a:pPr algn="ctr"/>
            <a:r>
              <a:rPr lang="en-US" sz="4000" dirty="0" smtClean="0">
                <a:solidFill>
                  <a:srgbClr val="FFFF00"/>
                </a:solidFill>
                <a:effectLst>
                  <a:glow rad="101600">
                    <a:srgbClr val="ED7D31">
                      <a:satMod val="175000"/>
                      <a:alpha val="40000"/>
                    </a:srgbClr>
                  </a:glow>
                </a:effectLst>
                <a:latin typeface="Comic Sans MS" panose="030F0702030302020204" pitchFamily="66" charset="0"/>
              </a:rPr>
              <a:t>Tango”</a:t>
            </a:r>
          </a:p>
          <a:p>
            <a:pPr algn="ctr">
              <a:spcBef>
                <a:spcPts val="1200"/>
              </a:spcBef>
            </a:pPr>
            <a:r>
              <a:rPr lang="en-US" sz="2000" dirty="0" smtClean="0">
                <a:solidFill>
                  <a:srgbClr val="FFFF00"/>
                </a:solidFill>
                <a:effectLst>
                  <a:glow rad="101600">
                    <a:srgbClr val="ED7D31">
                      <a:satMod val="175000"/>
                      <a:alpha val="40000"/>
                    </a:srgbClr>
                  </a:glow>
                </a:effectLst>
                <a:latin typeface="Comic Sans MS" panose="030F0702030302020204" pitchFamily="66" charset="0"/>
              </a:rPr>
              <a:t>hypothesis</a:t>
            </a:r>
          </a:p>
        </p:txBody>
      </p:sp>
      <p:sp>
        <p:nvSpPr>
          <p:cNvPr id="16" name="Down Arrow 15"/>
          <p:cNvSpPr/>
          <p:nvPr/>
        </p:nvSpPr>
        <p:spPr>
          <a:xfrm rot="10800000">
            <a:off x="6011334" y="3285067"/>
            <a:ext cx="220133" cy="728132"/>
          </a:xfrm>
          <a:prstGeom prst="downArrow">
            <a:avLst/>
          </a:prstGeom>
          <a:solidFill>
            <a:srgbClr val="FF0000"/>
          </a:solidFill>
          <a:ln>
            <a:solidFill>
              <a:srgbClr val="FFFF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17" name="Down Arrow 16"/>
          <p:cNvSpPr/>
          <p:nvPr/>
        </p:nvSpPr>
        <p:spPr>
          <a:xfrm rot="10800000">
            <a:off x="6510867" y="3276594"/>
            <a:ext cx="220133" cy="728132"/>
          </a:xfrm>
          <a:prstGeom prst="downArrow">
            <a:avLst/>
          </a:prstGeom>
          <a:solidFill>
            <a:srgbClr val="FF0000"/>
          </a:solidFill>
          <a:ln>
            <a:solidFill>
              <a:srgbClr val="FFFF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10" name="Freeform 9"/>
          <p:cNvSpPr/>
          <p:nvPr/>
        </p:nvSpPr>
        <p:spPr>
          <a:xfrm>
            <a:off x="5291686" y="4174064"/>
            <a:ext cx="3564467" cy="1469621"/>
          </a:xfrm>
          <a:custGeom>
            <a:avLst/>
            <a:gdLst>
              <a:gd name="connsiteX0" fmla="*/ 0 w 3564467"/>
              <a:gd name="connsiteY0" fmla="*/ 1458777 h 1463665"/>
              <a:gd name="connsiteX1" fmla="*/ 186267 w 3564467"/>
              <a:gd name="connsiteY1" fmla="*/ 1458777 h 1463665"/>
              <a:gd name="connsiteX2" fmla="*/ 364067 w 3564467"/>
              <a:gd name="connsiteY2" fmla="*/ 1407977 h 1463665"/>
              <a:gd name="connsiteX3" fmla="*/ 584200 w 3564467"/>
              <a:gd name="connsiteY3" fmla="*/ 1247110 h 1463665"/>
              <a:gd name="connsiteX4" fmla="*/ 719667 w 3564467"/>
              <a:gd name="connsiteY4" fmla="*/ 976177 h 1463665"/>
              <a:gd name="connsiteX5" fmla="*/ 812800 w 3564467"/>
              <a:gd name="connsiteY5" fmla="*/ 612110 h 1463665"/>
              <a:gd name="connsiteX6" fmla="*/ 872067 w 3564467"/>
              <a:gd name="connsiteY6" fmla="*/ 358110 h 1463665"/>
              <a:gd name="connsiteX7" fmla="*/ 965200 w 3564467"/>
              <a:gd name="connsiteY7" fmla="*/ 129510 h 1463665"/>
              <a:gd name="connsiteX8" fmla="*/ 1151467 w 3564467"/>
              <a:gd name="connsiteY8" fmla="*/ 10977 h 1463665"/>
              <a:gd name="connsiteX9" fmla="*/ 1312333 w 3564467"/>
              <a:gd name="connsiteY9" fmla="*/ 10977 h 1463665"/>
              <a:gd name="connsiteX10" fmla="*/ 1481667 w 3564467"/>
              <a:gd name="connsiteY10" fmla="*/ 61777 h 1463665"/>
              <a:gd name="connsiteX11" fmla="*/ 1659467 w 3564467"/>
              <a:gd name="connsiteY11" fmla="*/ 290377 h 1463665"/>
              <a:gd name="connsiteX12" fmla="*/ 1811867 w 3564467"/>
              <a:gd name="connsiteY12" fmla="*/ 671377 h 1463665"/>
              <a:gd name="connsiteX13" fmla="*/ 1955800 w 3564467"/>
              <a:gd name="connsiteY13" fmla="*/ 993110 h 1463665"/>
              <a:gd name="connsiteX14" fmla="*/ 2125133 w 3564467"/>
              <a:gd name="connsiteY14" fmla="*/ 1280977 h 1463665"/>
              <a:gd name="connsiteX15" fmla="*/ 2506133 w 3564467"/>
              <a:gd name="connsiteY15" fmla="*/ 1399510 h 1463665"/>
              <a:gd name="connsiteX16" fmla="*/ 2794000 w 3564467"/>
              <a:gd name="connsiteY16" fmla="*/ 1391044 h 1463665"/>
              <a:gd name="connsiteX17" fmla="*/ 3200400 w 3564467"/>
              <a:gd name="connsiteY17" fmla="*/ 1196310 h 1463665"/>
              <a:gd name="connsiteX18" fmla="*/ 3361267 w 3564467"/>
              <a:gd name="connsiteY18" fmla="*/ 899977 h 1463665"/>
              <a:gd name="connsiteX19" fmla="*/ 3488267 w 3564467"/>
              <a:gd name="connsiteY19" fmla="*/ 510510 h 1463665"/>
              <a:gd name="connsiteX20" fmla="*/ 3522133 w 3564467"/>
              <a:gd name="connsiteY20" fmla="*/ 222644 h 1463665"/>
              <a:gd name="connsiteX21" fmla="*/ 3564467 w 3564467"/>
              <a:gd name="connsiteY21" fmla="*/ 27910 h 1463665"/>
              <a:gd name="connsiteX22" fmla="*/ 3564467 w 3564467"/>
              <a:gd name="connsiteY22" fmla="*/ 27910 h 14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64467" h="1463665">
                <a:moveTo>
                  <a:pt x="0" y="1458777"/>
                </a:moveTo>
                <a:cubicBezTo>
                  <a:pt x="62794" y="1463010"/>
                  <a:pt x="125589" y="1467244"/>
                  <a:pt x="186267" y="1458777"/>
                </a:cubicBezTo>
                <a:cubicBezTo>
                  <a:pt x="246945" y="1450310"/>
                  <a:pt x="297745" y="1443255"/>
                  <a:pt x="364067" y="1407977"/>
                </a:cubicBezTo>
                <a:cubicBezTo>
                  <a:pt x="430389" y="1372699"/>
                  <a:pt x="524933" y="1319077"/>
                  <a:pt x="584200" y="1247110"/>
                </a:cubicBezTo>
                <a:cubicBezTo>
                  <a:pt x="643467" y="1175143"/>
                  <a:pt x="681567" y="1082010"/>
                  <a:pt x="719667" y="976177"/>
                </a:cubicBezTo>
                <a:cubicBezTo>
                  <a:pt x="757767" y="870344"/>
                  <a:pt x="787400" y="715121"/>
                  <a:pt x="812800" y="612110"/>
                </a:cubicBezTo>
                <a:cubicBezTo>
                  <a:pt x="838200" y="509099"/>
                  <a:pt x="846667" y="438543"/>
                  <a:pt x="872067" y="358110"/>
                </a:cubicBezTo>
                <a:cubicBezTo>
                  <a:pt x="897467" y="277677"/>
                  <a:pt x="918633" y="187365"/>
                  <a:pt x="965200" y="129510"/>
                </a:cubicBezTo>
                <a:cubicBezTo>
                  <a:pt x="1011767" y="71655"/>
                  <a:pt x="1093612" y="30732"/>
                  <a:pt x="1151467" y="10977"/>
                </a:cubicBezTo>
                <a:cubicBezTo>
                  <a:pt x="1209322" y="-8778"/>
                  <a:pt x="1257300" y="2510"/>
                  <a:pt x="1312333" y="10977"/>
                </a:cubicBezTo>
                <a:cubicBezTo>
                  <a:pt x="1367366" y="19444"/>
                  <a:pt x="1423811" y="15210"/>
                  <a:pt x="1481667" y="61777"/>
                </a:cubicBezTo>
                <a:cubicBezTo>
                  <a:pt x="1539523" y="108344"/>
                  <a:pt x="1604434" y="188777"/>
                  <a:pt x="1659467" y="290377"/>
                </a:cubicBezTo>
                <a:cubicBezTo>
                  <a:pt x="1714500" y="391977"/>
                  <a:pt x="1762478" y="554255"/>
                  <a:pt x="1811867" y="671377"/>
                </a:cubicBezTo>
                <a:cubicBezTo>
                  <a:pt x="1861256" y="788499"/>
                  <a:pt x="1903589" y="891510"/>
                  <a:pt x="1955800" y="993110"/>
                </a:cubicBezTo>
                <a:cubicBezTo>
                  <a:pt x="2008011" y="1094710"/>
                  <a:pt x="2033411" y="1213244"/>
                  <a:pt x="2125133" y="1280977"/>
                </a:cubicBezTo>
                <a:cubicBezTo>
                  <a:pt x="2216855" y="1348710"/>
                  <a:pt x="2394655" y="1381166"/>
                  <a:pt x="2506133" y="1399510"/>
                </a:cubicBezTo>
                <a:cubicBezTo>
                  <a:pt x="2617611" y="1417854"/>
                  <a:pt x="2678289" y="1424911"/>
                  <a:pt x="2794000" y="1391044"/>
                </a:cubicBezTo>
                <a:cubicBezTo>
                  <a:pt x="2909711" y="1357177"/>
                  <a:pt x="3105856" y="1278154"/>
                  <a:pt x="3200400" y="1196310"/>
                </a:cubicBezTo>
                <a:cubicBezTo>
                  <a:pt x="3294944" y="1114466"/>
                  <a:pt x="3313289" y="1014277"/>
                  <a:pt x="3361267" y="899977"/>
                </a:cubicBezTo>
                <a:cubicBezTo>
                  <a:pt x="3409245" y="785677"/>
                  <a:pt x="3461456" y="623399"/>
                  <a:pt x="3488267" y="510510"/>
                </a:cubicBezTo>
                <a:cubicBezTo>
                  <a:pt x="3515078" y="397621"/>
                  <a:pt x="3509433" y="303077"/>
                  <a:pt x="3522133" y="222644"/>
                </a:cubicBezTo>
                <a:cubicBezTo>
                  <a:pt x="3534833" y="142211"/>
                  <a:pt x="3564467" y="27910"/>
                  <a:pt x="3564467" y="27910"/>
                </a:cubicBezTo>
                <a:lnTo>
                  <a:pt x="3564467" y="27910"/>
                </a:lnTo>
              </a:path>
            </a:pathLst>
          </a:custGeom>
          <a:noFill/>
          <a:ln w="76200">
            <a:solidFill>
              <a:srgbClr val="FFFF00"/>
            </a:solidFill>
            <a:headEnd type="none" w="med" len="med"/>
            <a:tailEnd type="triangle" w="med" len="med"/>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18" name="Freeform 17"/>
          <p:cNvSpPr/>
          <p:nvPr/>
        </p:nvSpPr>
        <p:spPr>
          <a:xfrm>
            <a:off x="5291670" y="3911600"/>
            <a:ext cx="3564467" cy="1740551"/>
          </a:xfrm>
          <a:custGeom>
            <a:avLst/>
            <a:gdLst>
              <a:gd name="connsiteX0" fmla="*/ 0 w 3564467"/>
              <a:gd name="connsiteY0" fmla="*/ 1458777 h 1463665"/>
              <a:gd name="connsiteX1" fmla="*/ 186267 w 3564467"/>
              <a:gd name="connsiteY1" fmla="*/ 1458777 h 1463665"/>
              <a:gd name="connsiteX2" fmla="*/ 364067 w 3564467"/>
              <a:gd name="connsiteY2" fmla="*/ 1407977 h 1463665"/>
              <a:gd name="connsiteX3" fmla="*/ 584200 w 3564467"/>
              <a:gd name="connsiteY3" fmla="*/ 1247110 h 1463665"/>
              <a:gd name="connsiteX4" fmla="*/ 719667 w 3564467"/>
              <a:gd name="connsiteY4" fmla="*/ 976177 h 1463665"/>
              <a:gd name="connsiteX5" fmla="*/ 812800 w 3564467"/>
              <a:gd name="connsiteY5" fmla="*/ 612110 h 1463665"/>
              <a:gd name="connsiteX6" fmla="*/ 872067 w 3564467"/>
              <a:gd name="connsiteY6" fmla="*/ 358110 h 1463665"/>
              <a:gd name="connsiteX7" fmla="*/ 965200 w 3564467"/>
              <a:gd name="connsiteY7" fmla="*/ 129510 h 1463665"/>
              <a:gd name="connsiteX8" fmla="*/ 1151467 w 3564467"/>
              <a:gd name="connsiteY8" fmla="*/ 10977 h 1463665"/>
              <a:gd name="connsiteX9" fmla="*/ 1312333 w 3564467"/>
              <a:gd name="connsiteY9" fmla="*/ 10977 h 1463665"/>
              <a:gd name="connsiteX10" fmla="*/ 1481667 w 3564467"/>
              <a:gd name="connsiteY10" fmla="*/ 61777 h 1463665"/>
              <a:gd name="connsiteX11" fmla="*/ 1659467 w 3564467"/>
              <a:gd name="connsiteY11" fmla="*/ 290377 h 1463665"/>
              <a:gd name="connsiteX12" fmla="*/ 1811867 w 3564467"/>
              <a:gd name="connsiteY12" fmla="*/ 671377 h 1463665"/>
              <a:gd name="connsiteX13" fmla="*/ 1955800 w 3564467"/>
              <a:gd name="connsiteY13" fmla="*/ 993110 h 1463665"/>
              <a:gd name="connsiteX14" fmla="*/ 2125133 w 3564467"/>
              <a:gd name="connsiteY14" fmla="*/ 1280977 h 1463665"/>
              <a:gd name="connsiteX15" fmla="*/ 2506133 w 3564467"/>
              <a:gd name="connsiteY15" fmla="*/ 1399510 h 1463665"/>
              <a:gd name="connsiteX16" fmla="*/ 2794000 w 3564467"/>
              <a:gd name="connsiteY16" fmla="*/ 1391044 h 1463665"/>
              <a:gd name="connsiteX17" fmla="*/ 3200400 w 3564467"/>
              <a:gd name="connsiteY17" fmla="*/ 1196310 h 1463665"/>
              <a:gd name="connsiteX18" fmla="*/ 3361267 w 3564467"/>
              <a:gd name="connsiteY18" fmla="*/ 899977 h 1463665"/>
              <a:gd name="connsiteX19" fmla="*/ 3488267 w 3564467"/>
              <a:gd name="connsiteY19" fmla="*/ 510510 h 1463665"/>
              <a:gd name="connsiteX20" fmla="*/ 3522133 w 3564467"/>
              <a:gd name="connsiteY20" fmla="*/ 222644 h 1463665"/>
              <a:gd name="connsiteX21" fmla="*/ 3564467 w 3564467"/>
              <a:gd name="connsiteY21" fmla="*/ 27910 h 1463665"/>
              <a:gd name="connsiteX22" fmla="*/ 3564467 w 3564467"/>
              <a:gd name="connsiteY22" fmla="*/ 27910 h 14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64467" h="1463665">
                <a:moveTo>
                  <a:pt x="0" y="1458777"/>
                </a:moveTo>
                <a:cubicBezTo>
                  <a:pt x="62794" y="1463010"/>
                  <a:pt x="125589" y="1467244"/>
                  <a:pt x="186267" y="1458777"/>
                </a:cubicBezTo>
                <a:cubicBezTo>
                  <a:pt x="246945" y="1450310"/>
                  <a:pt x="297745" y="1443255"/>
                  <a:pt x="364067" y="1407977"/>
                </a:cubicBezTo>
                <a:cubicBezTo>
                  <a:pt x="430389" y="1372699"/>
                  <a:pt x="524933" y="1319077"/>
                  <a:pt x="584200" y="1247110"/>
                </a:cubicBezTo>
                <a:cubicBezTo>
                  <a:pt x="643467" y="1175143"/>
                  <a:pt x="681567" y="1082010"/>
                  <a:pt x="719667" y="976177"/>
                </a:cubicBezTo>
                <a:cubicBezTo>
                  <a:pt x="757767" y="870344"/>
                  <a:pt x="787400" y="715121"/>
                  <a:pt x="812800" y="612110"/>
                </a:cubicBezTo>
                <a:cubicBezTo>
                  <a:pt x="838200" y="509099"/>
                  <a:pt x="846667" y="438543"/>
                  <a:pt x="872067" y="358110"/>
                </a:cubicBezTo>
                <a:cubicBezTo>
                  <a:pt x="897467" y="277677"/>
                  <a:pt x="918633" y="187365"/>
                  <a:pt x="965200" y="129510"/>
                </a:cubicBezTo>
                <a:cubicBezTo>
                  <a:pt x="1011767" y="71655"/>
                  <a:pt x="1093612" y="30732"/>
                  <a:pt x="1151467" y="10977"/>
                </a:cubicBezTo>
                <a:cubicBezTo>
                  <a:pt x="1209322" y="-8778"/>
                  <a:pt x="1257300" y="2510"/>
                  <a:pt x="1312333" y="10977"/>
                </a:cubicBezTo>
                <a:cubicBezTo>
                  <a:pt x="1367366" y="19444"/>
                  <a:pt x="1423811" y="15210"/>
                  <a:pt x="1481667" y="61777"/>
                </a:cubicBezTo>
                <a:cubicBezTo>
                  <a:pt x="1539523" y="108344"/>
                  <a:pt x="1604434" y="188777"/>
                  <a:pt x="1659467" y="290377"/>
                </a:cubicBezTo>
                <a:cubicBezTo>
                  <a:pt x="1714500" y="391977"/>
                  <a:pt x="1762478" y="554255"/>
                  <a:pt x="1811867" y="671377"/>
                </a:cubicBezTo>
                <a:cubicBezTo>
                  <a:pt x="1861256" y="788499"/>
                  <a:pt x="1903589" y="891510"/>
                  <a:pt x="1955800" y="993110"/>
                </a:cubicBezTo>
                <a:cubicBezTo>
                  <a:pt x="2008011" y="1094710"/>
                  <a:pt x="2033411" y="1213244"/>
                  <a:pt x="2125133" y="1280977"/>
                </a:cubicBezTo>
                <a:cubicBezTo>
                  <a:pt x="2216855" y="1348710"/>
                  <a:pt x="2394655" y="1381166"/>
                  <a:pt x="2506133" y="1399510"/>
                </a:cubicBezTo>
                <a:cubicBezTo>
                  <a:pt x="2617611" y="1417854"/>
                  <a:pt x="2678289" y="1424911"/>
                  <a:pt x="2794000" y="1391044"/>
                </a:cubicBezTo>
                <a:cubicBezTo>
                  <a:pt x="2909711" y="1357177"/>
                  <a:pt x="3105856" y="1278154"/>
                  <a:pt x="3200400" y="1196310"/>
                </a:cubicBezTo>
                <a:cubicBezTo>
                  <a:pt x="3294944" y="1114466"/>
                  <a:pt x="3313289" y="1014277"/>
                  <a:pt x="3361267" y="899977"/>
                </a:cubicBezTo>
                <a:cubicBezTo>
                  <a:pt x="3409245" y="785677"/>
                  <a:pt x="3461456" y="623399"/>
                  <a:pt x="3488267" y="510510"/>
                </a:cubicBezTo>
                <a:cubicBezTo>
                  <a:pt x="3515078" y="397621"/>
                  <a:pt x="3509433" y="303077"/>
                  <a:pt x="3522133" y="222644"/>
                </a:cubicBezTo>
                <a:cubicBezTo>
                  <a:pt x="3534833" y="142211"/>
                  <a:pt x="3564467" y="27910"/>
                  <a:pt x="3564467" y="27910"/>
                </a:cubicBezTo>
                <a:lnTo>
                  <a:pt x="3564467" y="27910"/>
                </a:lnTo>
              </a:path>
            </a:pathLst>
          </a:custGeom>
          <a:noFill/>
          <a:ln w="76200">
            <a:solidFill>
              <a:srgbClr val="FFFF00"/>
            </a:solidFill>
            <a:prstDash val="sysDash"/>
            <a:headEnd type="none" w="med" len="med"/>
            <a:tailEnd type="triangle" w="med" len="med"/>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19" name="Freeform 18"/>
          <p:cNvSpPr/>
          <p:nvPr/>
        </p:nvSpPr>
        <p:spPr>
          <a:xfrm>
            <a:off x="3886212" y="4174058"/>
            <a:ext cx="3564467" cy="1469621"/>
          </a:xfrm>
          <a:custGeom>
            <a:avLst/>
            <a:gdLst>
              <a:gd name="connsiteX0" fmla="*/ 0 w 3564467"/>
              <a:gd name="connsiteY0" fmla="*/ 1458777 h 1463665"/>
              <a:gd name="connsiteX1" fmla="*/ 186267 w 3564467"/>
              <a:gd name="connsiteY1" fmla="*/ 1458777 h 1463665"/>
              <a:gd name="connsiteX2" fmla="*/ 364067 w 3564467"/>
              <a:gd name="connsiteY2" fmla="*/ 1407977 h 1463665"/>
              <a:gd name="connsiteX3" fmla="*/ 584200 w 3564467"/>
              <a:gd name="connsiteY3" fmla="*/ 1247110 h 1463665"/>
              <a:gd name="connsiteX4" fmla="*/ 719667 w 3564467"/>
              <a:gd name="connsiteY4" fmla="*/ 976177 h 1463665"/>
              <a:gd name="connsiteX5" fmla="*/ 812800 w 3564467"/>
              <a:gd name="connsiteY5" fmla="*/ 612110 h 1463665"/>
              <a:gd name="connsiteX6" fmla="*/ 872067 w 3564467"/>
              <a:gd name="connsiteY6" fmla="*/ 358110 h 1463665"/>
              <a:gd name="connsiteX7" fmla="*/ 965200 w 3564467"/>
              <a:gd name="connsiteY7" fmla="*/ 129510 h 1463665"/>
              <a:gd name="connsiteX8" fmla="*/ 1151467 w 3564467"/>
              <a:gd name="connsiteY8" fmla="*/ 10977 h 1463665"/>
              <a:gd name="connsiteX9" fmla="*/ 1312333 w 3564467"/>
              <a:gd name="connsiteY9" fmla="*/ 10977 h 1463665"/>
              <a:gd name="connsiteX10" fmla="*/ 1481667 w 3564467"/>
              <a:gd name="connsiteY10" fmla="*/ 61777 h 1463665"/>
              <a:gd name="connsiteX11" fmla="*/ 1659467 w 3564467"/>
              <a:gd name="connsiteY11" fmla="*/ 290377 h 1463665"/>
              <a:gd name="connsiteX12" fmla="*/ 1811867 w 3564467"/>
              <a:gd name="connsiteY12" fmla="*/ 671377 h 1463665"/>
              <a:gd name="connsiteX13" fmla="*/ 1955800 w 3564467"/>
              <a:gd name="connsiteY13" fmla="*/ 993110 h 1463665"/>
              <a:gd name="connsiteX14" fmla="*/ 2125133 w 3564467"/>
              <a:gd name="connsiteY14" fmla="*/ 1280977 h 1463665"/>
              <a:gd name="connsiteX15" fmla="*/ 2506133 w 3564467"/>
              <a:gd name="connsiteY15" fmla="*/ 1399510 h 1463665"/>
              <a:gd name="connsiteX16" fmla="*/ 2794000 w 3564467"/>
              <a:gd name="connsiteY16" fmla="*/ 1391044 h 1463665"/>
              <a:gd name="connsiteX17" fmla="*/ 3200400 w 3564467"/>
              <a:gd name="connsiteY17" fmla="*/ 1196310 h 1463665"/>
              <a:gd name="connsiteX18" fmla="*/ 3361267 w 3564467"/>
              <a:gd name="connsiteY18" fmla="*/ 899977 h 1463665"/>
              <a:gd name="connsiteX19" fmla="*/ 3488267 w 3564467"/>
              <a:gd name="connsiteY19" fmla="*/ 510510 h 1463665"/>
              <a:gd name="connsiteX20" fmla="*/ 3522133 w 3564467"/>
              <a:gd name="connsiteY20" fmla="*/ 222644 h 1463665"/>
              <a:gd name="connsiteX21" fmla="*/ 3564467 w 3564467"/>
              <a:gd name="connsiteY21" fmla="*/ 27910 h 1463665"/>
              <a:gd name="connsiteX22" fmla="*/ 3564467 w 3564467"/>
              <a:gd name="connsiteY22" fmla="*/ 27910 h 14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64467" h="1463665">
                <a:moveTo>
                  <a:pt x="0" y="1458777"/>
                </a:moveTo>
                <a:cubicBezTo>
                  <a:pt x="62794" y="1463010"/>
                  <a:pt x="125589" y="1467244"/>
                  <a:pt x="186267" y="1458777"/>
                </a:cubicBezTo>
                <a:cubicBezTo>
                  <a:pt x="246945" y="1450310"/>
                  <a:pt x="297745" y="1443255"/>
                  <a:pt x="364067" y="1407977"/>
                </a:cubicBezTo>
                <a:cubicBezTo>
                  <a:pt x="430389" y="1372699"/>
                  <a:pt x="524933" y="1319077"/>
                  <a:pt x="584200" y="1247110"/>
                </a:cubicBezTo>
                <a:cubicBezTo>
                  <a:pt x="643467" y="1175143"/>
                  <a:pt x="681567" y="1082010"/>
                  <a:pt x="719667" y="976177"/>
                </a:cubicBezTo>
                <a:cubicBezTo>
                  <a:pt x="757767" y="870344"/>
                  <a:pt x="787400" y="715121"/>
                  <a:pt x="812800" y="612110"/>
                </a:cubicBezTo>
                <a:cubicBezTo>
                  <a:pt x="838200" y="509099"/>
                  <a:pt x="846667" y="438543"/>
                  <a:pt x="872067" y="358110"/>
                </a:cubicBezTo>
                <a:cubicBezTo>
                  <a:pt x="897467" y="277677"/>
                  <a:pt x="918633" y="187365"/>
                  <a:pt x="965200" y="129510"/>
                </a:cubicBezTo>
                <a:cubicBezTo>
                  <a:pt x="1011767" y="71655"/>
                  <a:pt x="1093612" y="30732"/>
                  <a:pt x="1151467" y="10977"/>
                </a:cubicBezTo>
                <a:cubicBezTo>
                  <a:pt x="1209322" y="-8778"/>
                  <a:pt x="1257300" y="2510"/>
                  <a:pt x="1312333" y="10977"/>
                </a:cubicBezTo>
                <a:cubicBezTo>
                  <a:pt x="1367366" y="19444"/>
                  <a:pt x="1423811" y="15210"/>
                  <a:pt x="1481667" y="61777"/>
                </a:cubicBezTo>
                <a:cubicBezTo>
                  <a:pt x="1539523" y="108344"/>
                  <a:pt x="1604434" y="188777"/>
                  <a:pt x="1659467" y="290377"/>
                </a:cubicBezTo>
                <a:cubicBezTo>
                  <a:pt x="1714500" y="391977"/>
                  <a:pt x="1762478" y="554255"/>
                  <a:pt x="1811867" y="671377"/>
                </a:cubicBezTo>
                <a:cubicBezTo>
                  <a:pt x="1861256" y="788499"/>
                  <a:pt x="1903589" y="891510"/>
                  <a:pt x="1955800" y="993110"/>
                </a:cubicBezTo>
                <a:cubicBezTo>
                  <a:pt x="2008011" y="1094710"/>
                  <a:pt x="2033411" y="1213244"/>
                  <a:pt x="2125133" y="1280977"/>
                </a:cubicBezTo>
                <a:cubicBezTo>
                  <a:pt x="2216855" y="1348710"/>
                  <a:pt x="2394655" y="1381166"/>
                  <a:pt x="2506133" y="1399510"/>
                </a:cubicBezTo>
                <a:cubicBezTo>
                  <a:pt x="2617611" y="1417854"/>
                  <a:pt x="2678289" y="1424911"/>
                  <a:pt x="2794000" y="1391044"/>
                </a:cubicBezTo>
                <a:cubicBezTo>
                  <a:pt x="2909711" y="1357177"/>
                  <a:pt x="3105856" y="1278154"/>
                  <a:pt x="3200400" y="1196310"/>
                </a:cubicBezTo>
                <a:cubicBezTo>
                  <a:pt x="3294944" y="1114466"/>
                  <a:pt x="3313289" y="1014277"/>
                  <a:pt x="3361267" y="899977"/>
                </a:cubicBezTo>
                <a:cubicBezTo>
                  <a:pt x="3409245" y="785677"/>
                  <a:pt x="3461456" y="623399"/>
                  <a:pt x="3488267" y="510510"/>
                </a:cubicBezTo>
                <a:cubicBezTo>
                  <a:pt x="3515078" y="397621"/>
                  <a:pt x="3509433" y="303077"/>
                  <a:pt x="3522133" y="222644"/>
                </a:cubicBezTo>
                <a:cubicBezTo>
                  <a:pt x="3534833" y="142211"/>
                  <a:pt x="3564467" y="27910"/>
                  <a:pt x="3564467" y="27910"/>
                </a:cubicBezTo>
                <a:lnTo>
                  <a:pt x="3564467" y="27910"/>
                </a:lnTo>
              </a:path>
            </a:pathLst>
          </a:custGeom>
          <a:noFill/>
          <a:ln w="76200">
            <a:solidFill>
              <a:srgbClr val="FFFF00"/>
            </a:solidFill>
            <a:headEnd type="none" w="med" len="med"/>
            <a:tailEnd type="triangle" w="med" len="med"/>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20" name="TextBox 19"/>
          <p:cNvSpPr txBox="1"/>
          <p:nvPr/>
        </p:nvSpPr>
        <p:spPr>
          <a:xfrm>
            <a:off x="304880" y="3623725"/>
            <a:ext cx="3268053" cy="2908489"/>
          </a:xfrm>
          <a:prstGeom prst="rect">
            <a:avLst/>
          </a:prstGeom>
          <a:noFill/>
        </p:spPr>
        <p:txBody>
          <a:bodyPr wrap="square" rtlCol="0">
            <a:spAutoFit/>
          </a:bodyPr>
          <a:lstStyle/>
          <a:p>
            <a:pPr>
              <a:spcAft>
                <a:spcPts val="1800"/>
              </a:spcAft>
            </a:pPr>
            <a:r>
              <a:rPr lang="en-US" sz="2400" dirty="0" smtClean="0">
                <a:solidFill>
                  <a:srgbClr val="FFFF00"/>
                </a:solidFill>
                <a:effectLst>
                  <a:glow rad="101600">
                    <a:srgbClr val="ED7D31">
                      <a:satMod val="175000"/>
                      <a:alpha val="40000"/>
                    </a:srgbClr>
                  </a:glow>
                </a:effectLst>
                <a:latin typeface="Comic Sans MS" panose="030F0702030302020204" pitchFamily="66" charset="0"/>
              </a:rPr>
              <a:t>Extra heating intensifies ridge, making it more persistent.</a:t>
            </a:r>
          </a:p>
          <a:p>
            <a:pPr>
              <a:spcAft>
                <a:spcPts val="1800"/>
              </a:spcAft>
            </a:pPr>
            <a:r>
              <a:rPr lang="en-US" sz="2400" i="1" dirty="0" smtClean="0">
                <a:solidFill>
                  <a:srgbClr val="FFFF00"/>
                </a:solidFill>
                <a:effectLst>
                  <a:glow rad="101600">
                    <a:srgbClr val="ED7D31">
                      <a:satMod val="175000"/>
                      <a:alpha val="40000"/>
                    </a:srgbClr>
                  </a:glow>
                </a:effectLst>
                <a:latin typeface="Comic Sans MS" panose="030F0702030302020204" pitchFamily="66" charset="0"/>
              </a:rPr>
              <a:t>Two necessary factors, neither sufficient alone!!</a:t>
            </a:r>
          </a:p>
        </p:txBody>
      </p:sp>
      <p:sp>
        <p:nvSpPr>
          <p:cNvPr id="21" name="TextBox 20"/>
          <p:cNvSpPr txBox="1"/>
          <p:nvPr/>
        </p:nvSpPr>
        <p:spPr>
          <a:xfrm>
            <a:off x="4250266" y="5850461"/>
            <a:ext cx="2561920" cy="369332"/>
          </a:xfrm>
          <a:prstGeom prst="rect">
            <a:avLst/>
          </a:prstGeom>
          <a:noFill/>
        </p:spPr>
        <p:txBody>
          <a:bodyPr wrap="none" rtlCol="0">
            <a:spAutoFit/>
          </a:bodyPr>
          <a:lstStyle/>
          <a:p>
            <a:r>
              <a:rPr lang="en-US" dirty="0" smtClean="0">
                <a:solidFill>
                  <a:srgbClr val="002060"/>
                </a:solidFill>
                <a:effectLst>
                  <a:outerShdw blurRad="38100" dist="38100" dir="2700000" algn="tl">
                    <a:srgbClr val="000000">
                      <a:alpha val="43137"/>
                    </a:srgbClr>
                  </a:outerShdw>
                </a:effectLst>
                <a:latin typeface="Comic Sans MS" panose="030F0702030302020204" pitchFamily="66" charset="0"/>
              </a:rPr>
              <a:t>Ice loss has no effect</a:t>
            </a:r>
          </a:p>
        </p:txBody>
      </p:sp>
      <p:sp>
        <p:nvSpPr>
          <p:cNvPr id="22" name="TextBox 21"/>
          <p:cNvSpPr txBox="1"/>
          <p:nvPr/>
        </p:nvSpPr>
        <p:spPr>
          <a:xfrm>
            <a:off x="643466" y="2963327"/>
            <a:ext cx="2291012" cy="369332"/>
          </a:xfrm>
          <a:prstGeom prst="rect">
            <a:avLst/>
          </a:prstGeom>
          <a:noFill/>
        </p:spPr>
        <p:txBody>
          <a:bodyPr wrap="none" rtlCol="0">
            <a:spAutoFit/>
          </a:bodyPr>
          <a:lstStyle/>
          <a:p>
            <a:r>
              <a:rPr lang="en-US" dirty="0" smtClean="0">
                <a:solidFill>
                  <a:srgbClr val="002060"/>
                </a:solidFill>
                <a:effectLst>
                  <a:outerShdw blurRad="38100" dist="38100" dir="2700000" algn="tl">
                    <a:srgbClr val="000000">
                      <a:alpha val="43137"/>
                    </a:srgbClr>
                  </a:outerShdw>
                </a:effectLst>
                <a:latin typeface="Comic Sans MS" panose="030F0702030302020204" pitchFamily="66" charset="0"/>
              </a:rPr>
              <a:t>The good old days…</a:t>
            </a:r>
          </a:p>
        </p:txBody>
      </p:sp>
    </p:spTree>
    <p:extLst>
      <p:ext uri="{BB962C8B-B14F-4D97-AF65-F5344CB8AC3E}">
        <p14:creationId xmlns:p14="http://schemas.microsoft.com/office/powerpoint/2010/main" val="113836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2000"/>
                                        <p:tgtEl>
                                          <p:spTgt spid="1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2000"/>
                                        <p:tgtEl>
                                          <p:spTgt spid="16"/>
                                        </p:tgtEl>
                                      </p:cBhvr>
                                    </p:animEffect>
                                  </p:childTnLst>
                                </p:cTn>
                              </p:par>
                            </p:childTnLst>
                          </p:cTn>
                        </p:par>
                        <p:par>
                          <p:cTn id="37" fill="hold">
                            <p:stCondLst>
                              <p:cond delay="2000"/>
                            </p:stCondLst>
                            <p:childTnLst>
                              <p:par>
                                <p:cTn id="38" presetID="10" presetClass="exit" presetSubtype="0" fill="hold" grpId="1" nodeType="afterEffect">
                                  <p:stCondLst>
                                    <p:cond delay="0"/>
                                  </p:stCondLst>
                                  <p:childTnLst>
                                    <p:animEffect transition="out" filter="fad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childTnLst>
                          </p:cTn>
                        </p:par>
                        <p:par>
                          <p:cTn id="44" fill="hold">
                            <p:stCondLst>
                              <p:cond delay="2500"/>
                            </p:stCondLst>
                            <p:childTnLst>
                              <p:par>
                                <p:cTn id="45" presetID="22" presetClass="entr" presetSubtype="4" fill="hold" grpId="2"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2000"/>
                                        <p:tgtEl>
                                          <p:spTgt spid="17"/>
                                        </p:tgtEl>
                                      </p:cBhvr>
                                    </p:animEffect>
                                  </p:childTnLst>
                                </p:cTn>
                              </p:par>
                              <p:par>
                                <p:cTn id="48" presetID="22" presetClass="entr" presetSubtype="4" fill="hold" grpId="2"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2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2000"/>
                                        <p:tgtEl>
                                          <p:spTgt spid="19"/>
                                        </p:tgtEl>
                                      </p:cBhvr>
                                    </p:animEffect>
                                  </p:childTnLst>
                                </p:cTn>
                              </p:par>
                            </p:childTnLst>
                          </p:cTn>
                        </p:par>
                        <p:par>
                          <p:cTn id="56" fill="hold">
                            <p:stCondLst>
                              <p:cond delay="2000"/>
                            </p:stCondLst>
                            <p:childTnLst>
                              <p:par>
                                <p:cTn id="57" presetID="42" presetClass="entr" presetSubtype="0" fill="hold" grpId="0" nodeType="afterEffect">
                                  <p:stCondLst>
                                    <p:cond delay="10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19"/>
                                        </p:tgtEl>
                                      </p:cBhvr>
                                    </p:animEffect>
                                    <p:set>
                                      <p:cBhvr>
                                        <p:cTn id="66" dur="1" fill="hold">
                                          <p:stCondLst>
                                            <p:cond delay="499"/>
                                          </p:stCondLst>
                                        </p:cTn>
                                        <p:tgtEl>
                                          <p:spTgt spid="19"/>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21"/>
                                        </p:tgtEl>
                                      </p:cBhvr>
                                    </p:animEffect>
                                    <p:set>
                                      <p:cBhvr>
                                        <p:cTn id="69" dur="1" fill="hold">
                                          <p:stCondLst>
                                            <p:cond delay="499"/>
                                          </p:stCondLst>
                                        </p:cTn>
                                        <p:tgtEl>
                                          <p:spTgt spid="21"/>
                                        </p:tgtEl>
                                        <p:attrNameLst>
                                          <p:attrName>style.visibility</p:attrName>
                                        </p:attrNameLst>
                                      </p:cBhvr>
                                      <p:to>
                                        <p:strVal val="hidden"/>
                                      </p:to>
                                    </p:set>
                                  </p:childTnLst>
                                </p:cTn>
                              </p:par>
                            </p:childTnLst>
                          </p:cTn>
                        </p:par>
                        <p:par>
                          <p:cTn id="70" fill="hold">
                            <p:stCondLst>
                              <p:cond delay="500"/>
                            </p:stCondLst>
                            <p:childTnLst>
                              <p:par>
                                <p:cTn id="71" presetID="22" presetClass="entr" presetSubtype="8" fill="hold" grpId="0" nodeType="afterEffect">
                                  <p:stCondLst>
                                    <p:cond delay="50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2000"/>
                                        <p:tgtEl>
                                          <p:spTgt spid="10"/>
                                        </p:tgtEl>
                                      </p:cBhvr>
                                    </p:animEffect>
                                  </p:childTnLst>
                                </p:cTn>
                              </p:par>
                            </p:childTnLst>
                          </p:cTn>
                        </p:par>
                      </p:childTnLst>
                    </p:cTn>
                  </p:par>
                  <p:par>
                    <p:cTn id="74" fill="hold">
                      <p:stCondLst>
                        <p:cond delay="indefinite"/>
                      </p:stCondLst>
                      <p:childTnLst>
                        <p:par>
                          <p:cTn id="75" fill="hold">
                            <p:stCondLst>
                              <p:cond delay="0"/>
                            </p:stCondLst>
                            <p:childTnLst>
                              <p:par>
                                <p:cTn id="76" presetID="25" presetClass="emph" presetSubtype="0" fill="hold" grpId="1" nodeType="clickEffect">
                                  <p:stCondLst>
                                    <p:cond delay="0"/>
                                  </p:stCondLst>
                                  <p:childTnLst>
                                    <p:animClr clrSpc="hsl" dir="cw">
                                      <p:cBhvr override="childStyle">
                                        <p:cTn id="77" dur="500" fill="hold"/>
                                        <p:tgtEl>
                                          <p:spTgt spid="10"/>
                                        </p:tgtEl>
                                        <p:attrNameLst>
                                          <p:attrName>style.color</p:attrName>
                                        </p:attrNameLst>
                                      </p:cBhvr>
                                      <p:by>
                                        <p:hsl h="0" s="-70588" l="0"/>
                                      </p:by>
                                    </p:animClr>
                                    <p:animClr clrSpc="hsl" dir="cw">
                                      <p:cBhvr>
                                        <p:cTn id="78" dur="500" fill="hold"/>
                                        <p:tgtEl>
                                          <p:spTgt spid="10"/>
                                        </p:tgtEl>
                                        <p:attrNameLst>
                                          <p:attrName>fillcolor</p:attrName>
                                        </p:attrNameLst>
                                      </p:cBhvr>
                                      <p:by>
                                        <p:hsl h="0" s="-70588" l="0"/>
                                      </p:by>
                                    </p:animClr>
                                    <p:animClr clrSpc="hsl" dir="cw">
                                      <p:cBhvr>
                                        <p:cTn id="79" dur="500" fill="hold"/>
                                        <p:tgtEl>
                                          <p:spTgt spid="10"/>
                                        </p:tgtEl>
                                        <p:attrNameLst>
                                          <p:attrName>stroke.color</p:attrName>
                                        </p:attrNameLst>
                                      </p:cBhvr>
                                      <p:by>
                                        <p:hsl h="0" s="-70588" l="0"/>
                                      </p:by>
                                    </p:animClr>
                                    <p:set>
                                      <p:cBhvr>
                                        <p:cTn id="80" dur="500" fill="hold"/>
                                        <p:tgtEl>
                                          <p:spTgt spid="10"/>
                                        </p:tgtEl>
                                        <p:attrNameLst>
                                          <p:attrName>fill.type</p:attrName>
                                        </p:attrNameLst>
                                      </p:cBhvr>
                                      <p:to>
                                        <p:strVal val="solid"/>
                                      </p:to>
                                    </p:set>
                                  </p:childTnLst>
                                </p:cTn>
                              </p:par>
                            </p:childTnLst>
                          </p:cTn>
                        </p:par>
                        <p:par>
                          <p:cTn id="81" fill="hold">
                            <p:stCondLst>
                              <p:cond delay="500"/>
                            </p:stCondLst>
                            <p:childTnLst>
                              <p:par>
                                <p:cTn id="82" presetID="22" presetClass="entr" presetSubtype="8"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left)">
                                      <p:cBhvr>
                                        <p:cTn id="84" dur="2000"/>
                                        <p:tgtEl>
                                          <p:spTgt spid="18"/>
                                        </p:tgtEl>
                                      </p:cBhvr>
                                    </p:animEffect>
                                  </p:childTnLst>
                                </p:cTn>
                              </p:par>
                            </p:childTnLst>
                          </p:cTn>
                        </p:par>
                        <p:par>
                          <p:cTn id="85" fill="hold">
                            <p:stCondLst>
                              <p:cond delay="2500"/>
                            </p:stCondLst>
                            <p:childTnLst>
                              <p:par>
                                <p:cTn id="86" presetID="22" presetClass="entr" presetSubtype="8" fill="hold" nodeType="afterEffect">
                                  <p:stCondLst>
                                    <p:cond delay="0"/>
                                  </p:stCondLst>
                                  <p:childTnLst>
                                    <p:set>
                                      <p:cBhvr>
                                        <p:cTn id="87" dur="1" fill="hold">
                                          <p:stCondLst>
                                            <p:cond delay="0"/>
                                          </p:stCondLst>
                                        </p:cTn>
                                        <p:tgtEl>
                                          <p:spTgt spid="20">
                                            <p:txEl>
                                              <p:pRg st="0" end="0"/>
                                            </p:txEl>
                                          </p:spTgt>
                                        </p:tgtEl>
                                        <p:attrNameLst>
                                          <p:attrName>style.visibility</p:attrName>
                                        </p:attrNameLst>
                                      </p:cBhvr>
                                      <p:to>
                                        <p:strVal val="visible"/>
                                      </p:to>
                                    </p:set>
                                    <p:animEffect transition="in" filter="wipe(left)">
                                      <p:cBhvr>
                                        <p:cTn id="88" dur="500"/>
                                        <p:tgtEl>
                                          <p:spTgt spid="20">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0">
                                            <p:txEl>
                                              <p:pRg st="1" end="1"/>
                                            </p:txEl>
                                          </p:spTgt>
                                        </p:tgtEl>
                                        <p:attrNameLst>
                                          <p:attrName>style.visibility</p:attrName>
                                        </p:attrNameLst>
                                      </p:cBhvr>
                                      <p:to>
                                        <p:strVal val="visible"/>
                                      </p:to>
                                    </p:set>
                                    <p:animEffect transition="in" filter="wipe(left)">
                                      <p:cBhvr>
                                        <p:cTn id="93"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6" grpId="0" animBg="1"/>
      <p:bldP spid="16" grpId="1" animBg="1"/>
      <p:bldP spid="16" grpId="2" animBg="1"/>
      <p:bldP spid="17" grpId="0" animBg="1"/>
      <p:bldP spid="17" grpId="1" animBg="1"/>
      <p:bldP spid="17" grpId="2" animBg="1"/>
      <p:bldP spid="10" grpId="0" animBg="1"/>
      <p:bldP spid="10" grpId="1" animBg="1"/>
      <p:bldP spid="18" grpId="0" animBg="1"/>
      <p:bldP spid="19" grpId="0" animBg="1"/>
      <p:bldP spid="19" grpId="1" animBg="1"/>
      <p:bldP spid="21" grpId="0"/>
      <p:bldP spid="21" grpId="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extBox 1"/>
          <p:cNvSpPr txBox="1"/>
          <p:nvPr/>
        </p:nvSpPr>
        <p:spPr>
          <a:xfrm>
            <a:off x="609600" y="1600200"/>
            <a:ext cx="8001000" cy="1077218"/>
          </a:xfrm>
          <a:prstGeom prst="rect">
            <a:avLst/>
          </a:prstGeom>
          <a:noFill/>
        </p:spPr>
        <p:txBody>
          <a:bodyPr wrap="square" rtlCol="0">
            <a:spAutoFit/>
          </a:bodyPr>
          <a:lstStyle/>
          <a:p>
            <a:pPr algn="ctr"/>
            <a:r>
              <a:rPr lang="en-US" sz="3200" b="1" dirty="0">
                <a:solidFill>
                  <a:srgbClr val="FF0000"/>
                </a:solidFill>
                <a:effectLst>
                  <a:outerShdw blurRad="38100" dist="38100" dir="2700000" algn="tl">
                    <a:srgbClr val="000000">
                      <a:alpha val="43137"/>
                    </a:srgbClr>
                  </a:outerShdw>
                </a:effectLst>
                <a:latin typeface="Comic Sans MS" pitchFamily="66" charset="0"/>
              </a:rPr>
              <a:t>Do recent extreme weather events patterns fit this story?</a:t>
            </a:r>
          </a:p>
        </p:txBody>
      </p:sp>
      <p:sp>
        <p:nvSpPr>
          <p:cNvPr id="3" name="TextBox 2"/>
          <p:cNvSpPr txBox="1"/>
          <p:nvPr/>
        </p:nvSpPr>
        <p:spPr>
          <a:xfrm>
            <a:off x="6172200" y="6477000"/>
            <a:ext cx="2933175" cy="369332"/>
          </a:xfrm>
          <a:prstGeom prst="rect">
            <a:avLst/>
          </a:prstGeom>
          <a:noFill/>
        </p:spPr>
        <p:txBody>
          <a:bodyPr wrap="none" rtlCol="0">
            <a:spAutoFit/>
          </a:bodyPr>
          <a:lstStyle/>
          <a:p>
            <a:r>
              <a:rPr lang="en-US" dirty="0">
                <a:solidFill>
                  <a:srgbClr val="FF0000"/>
                </a:solidFill>
                <a:effectLst>
                  <a:outerShdw blurRad="38100" dist="38100" dir="2700000" algn="tl">
                    <a:srgbClr val="000000">
                      <a:alpha val="43137"/>
                    </a:srgbClr>
                  </a:outerShdw>
                </a:effectLst>
              </a:rPr>
              <a:t>Boston – early February 2015</a:t>
            </a:r>
          </a:p>
        </p:txBody>
      </p:sp>
    </p:spTree>
    <p:extLst>
      <p:ext uri="{BB962C8B-B14F-4D97-AF65-F5344CB8AC3E}">
        <p14:creationId xmlns:p14="http://schemas.microsoft.com/office/powerpoint/2010/main" val="36781415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18900000" scaled="1"/>
          <a:tileRect/>
        </a:gradFill>
        <a:effectLst/>
      </p:bgPr>
    </p:bg>
    <p:spTree>
      <p:nvGrpSpPr>
        <p:cNvPr id="1" name=""/>
        <p:cNvGrpSpPr/>
        <p:nvPr/>
      </p:nvGrpSpPr>
      <p:grpSpPr>
        <a:xfrm>
          <a:off x="0" y="0"/>
          <a:ext cx="0" cy="0"/>
          <a:chOff x="0" y="0"/>
          <a:chExt cx="0" cy="0"/>
        </a:xfrm>
      </p:grpSpPr>
      <p:sp>
        <p:nvSpPr>
          <p:cNvPr id="6" name="TextBox 5"/>
          <p:cNvSpPr txBox="1"/>
          <p:nvPr/>
        </p:nvSpPr>
        <p:spPr>
          <a:xfrm>
            <a:off x="1358573" y="391180"/>
            <a:ext cx="2299027" cy="523220"/>
          </a:xfrm>
          <a:prstGeom prst="rect">
            <a:avLst/>
          </a:prstGeom>
          <a:noFill/>
        </p:spPr>
        <p:txBody>
          <a:bodyPr wrap="none" rtlCol="0">
            <a:spAutoFit/>
          </a:bodyPr>
          <a:lstStyle/>
          <a:p>
            <a:r>
              <a:rPr lang="en-US" sz="2800" b="1" dirty="0">
                <a:solidFill>
                  <a:prstClr val="white"/>
                </a:solidFill>
                <a:effectLst>
                  <a:outerShdw blurRad="38100" dist="38100" dir="2700000" algn="tl">
                    <a:srgbClr val="000000">
                      <a:alpha val="43137"/>
                    </a:srgbClr>
                  </a:outerShdw>
                </a:effectLst>
                <a:latin typeface="Comic Sans MS" pitchFamily="66" charset="0"/>
              </a:rPr>
              <a:t>March 2012</a:t>
            </a:r>
          </a:p>
        </p:txBody>
      </p:sp>
      <p:sp>
        <p:nvSpPr>
          <p:cNvPr id="10" name="TextBox 9"/>
          <p:cNvSpPr txBox="1"/>
          <p:nvPr/>
        </p:nvSpPr>
        <p:spPr>
          <a:xfrm>
            <a:off x="5189985" y="391180"/>
            <a:ext cx="3039615" cy="523220"/>
          </a:xfrm>
          <a:prstGeom prst="rect">
            <a:avLst/>
          </a:prstGeom>
          <a:noFill/>
        </p:spPr>
        <p:txBody>
          <a:bodyPr wrap="none" rtlCol="0">
            <a:spAutoFit/>
          </a:bodyPr>
          <a:lstStyle/>
          <a:p>
            <a:r>
              <a:rPr lang="en-US" sz="2800" b="1" dirty="0">
                <a:solidFill>
                  <a:prstClr val="white"/>
                </a:solidFill>
                <a:effectLst>
                  <a:outerShdw blurRad="38100" dist="38100" dir="2700000" algn="tl">
                    <a:srgbClr val="000000">
                      <a:alpha val="43137"/>
                    </a:srgbClr>
                  </a:outerShdw>
                </a:effectLst>
                <a:latin typeface="Comic Sans MS" pitchFamily="66" charset="0"/>
              </a:rPr>
              <a:t>Feb. 1-14 2015</a:t>
            </a:r>
          </a:p>
        </p:txBody>
      </p:sp>
      <p:grpSp>
        <p:nvGrpSpPr>
          <p:cNvPr id="11" name="Group 10"/>
          <p:cNvGrpSpPr/>
          <p:nvPr/>
        </p:nvGrpSpPr>
        <p:grpSpPr>
          <a:xfrm>
            <a:off x="609600" y="914400"/>
            <a:ext cx="3657600" cy="2692400"/>
            <a:chOff x="381000" y="381000"/>
            <a:chExt cx="3657600" cy="4064000"/>
          </a:xfrm>
        </p:grpSpPr>
        <p:pic>
          <p:nvPicPr>
            <p:cNvPr id="12" name="Picture 11" descr="March_2012_Temp_anom.jpg"/>
            <p:cNvPicPr>
              <a:picLocks noChangeAspect="1"/>
            </p:cNvPicPr>
            <p:nvPr/>
          </p:nvPicPr>
          <p:blipFill>
            <a:blip r:embed="rId2" cstate="print"/>
            <a:srcRect l="31617" t="8333" r="23414" b="33333"/>
            <a:stretch>
              <a:fillRect/>
            </a:stretch>
          </p:blipFill>
          <p:spPr>
            <a:xfrm>
              <a:off x="381000" y="381000"/>
              <a:ext cx="3657600" cy="3657600"/>
            </a:xfrm>
            <a:prstGeom prst="rect">
              <a:avLst/>
            </a:prstGeom>
          </p:spPr>
        </p:pic>
        <p:pic>
          <p:nvPicPr>
            <p:cNvPr id="13" name="Picture 12" descr="March_2012_Temp_anom.jpg"/>
            <p:cNvPicPr>
              <a:picLocks noChangeAspect="1"/>
            </p:cNvPicPr>
            <p:nvPr/>
          </p:nvPicPr>
          <p:blipFill>
            <a:blip r:embed="rId2" cstate="print"/>
            <a:srcRect l="20963" t="80475" r="14751" b="10259"/>
            <a:stretch>
              <a:fillRect/>
            </a:stretch>
          </p:blipFill>
          <p:spPr>
            <a:xfrm>
              <a:off x="381000" y="4038600"/>
              <a:ext cx="3657600" cy="406400"/>
            </a:xfrm>
            <a:prstGeom prst="rect">
              <a:avLst/>
            </a:prstGeom>
          </p:spPr>
        </p:pic>
      </p:grpSp>
      <p:pic>
        <p:nvPicPr>
          <p:cNvPr id="15" name="Picture 14" descr="jet_stream_March_2012.jpg"/>
          <p:cNvPicPr>
            <a:picLocks/>
          </p:cNvPicPr>
          <p:nvPr/>
        </p:nvPicPr>
        <p:blipFill>
          <a:blip r:embed="rId3" cstate="print"/>
          <a:stretch>
            <a:fillRect/>
          </a:stretch>
        </p:blipFill>
        <p:spPr>
          <a:xfrm>
            <a:off x="685800" y="3657600"/>
            <a:ext cx="3657600" cy="2819400"/>
          </a:xfrm>
          <a:prstGeom prst="rect">
            <a:avLst/>
          </a:prstGeom>
        </p:spPr>
      </p:pic>
      <p:grpSp>
        <p:nvGrpSpPr>
          <p:cNvPr id="18" name="Group 17"/>
          <p:cNvGrpSpPr/>
          <p:nvPr/>
        </p:nvGrpSpPr>
        <p:grpSpPr>
          <a:xfrm>
            <a:off x="4724400" y="3581400"/>
            <a:ext cx="3657600" cy="2974777"/>
            <a:chOff x="4724400" y="3581400"/>
            <a:chExt cx="3657600" cy="2974777"/>
          </a:xfrm>
        </p:grpSpPr>
        <p:pic>
          <p:nvPicPr>
            <p:cNvPr id="16" name="Picture 15" descr="jet_stream_winter_2014.jpg"/>
            <p:cNvPicPr>
              <a:picLocks/>
            </p:cNvPicPr>
            <p:nvPr/>
          </p:nvPicPr>
          <p:blipFill>
            <a:blip r:embed="rId4" cstate="print"/>
            <a:srcRect l="14923" r="19538" b="9836"/>
            <a:stretch>
              <a:fillRect/>
            </a:stretch>
          </p:blipFill>
          <p:spPr>
            <a:xfrm>
              <a:off x="4724400" y="3581400"/>
              <a:ext cx="3657600" cy="2971800"/>
            </a:xfrm>
            <a:prstGeom prst="rect">
              <a:avLst/>
            </a:prstGeom>
          </p:spPr>
        </p:pic>
        <p:sp>
          <p:nvSpPr>
            <p:cNvPr id="17" name="TextBox 16"/>
            <p:cNvSpPr txBox="1"/>
            <p:nvPr/>
          </p:nvSpPr>
          <p:spPr>
            <a:xfrm>
              <a:off x="4724400" y="6248400"/>
              <a:ext cx="1161023" cy="307777"/>
            </a:xfrm>
            <a:prstGeom prst="rect">
              <a:avLst/>
            </a:prstGeom>
            <a:noFill/>
          </p:spPr>
          <p:txBody>
            <a:bodyPr wrap="none" rtlCol="0">
              <a:spAutoFit/>
            </a:bodyPr>
            <a:lstStyle/>
            <a:p>
              <a:r>
                <a:rPr lang="en-US" sz="1400" b="1" dirty="0" err="1">
                  <a:solidFill>
                    <a:prstClr val="white"/>
                  </a:solidFill>
                  <a:effectLst>
                    <a:outerShdw blurRad="38100" dist="38100" dir="2700000" algn="tl">
                      <a:srgbClr val="000000">
                        <a:alpha val="43137"/>
                      </a:srgbClr>
                    </a:outerShdw>
                  </a:effectLst>
                </a:rPr>
                <a:t>Accuweather</a:t>
              </a:r>
              <a:endParaRPr lang="en-US" sz="1400" b="1" dirty="0">
                <a:solidFill>
                  <a:prstClr val="white"/>
                </a:solidFill>
                <a:effectLst>
                  <a:outerShdw blurRad="38100" dist="38100" dir="2700000" algn="tl">
                    <a:srgbClr val="000000">
                      <a:alpha val="43137"/>
                    </a:srgbClr>
                  </a:outerShdw>
                </a:effectLst>
              </a:endParaRPr>
            </a:p>
          </p:txBody>
        </p:sp>
      </p:grpSp>
      <p:grpSp>
        <p:nvGrpSpPr>
          <p:cNvPr id="5" name="Group 4"/>
          <p:cNvGrpSpPr/>
          <p:nvPr/>
        </p:nvGrpSpPr>
        <p:grpSpPr>
          <a:xfrm>
            <a:off x="609600" y="889000"/>
            <a:ext cx="3657600" cy="4064000"/>
            <a:chOff x="381000" y="381000"/>
            <a:chExt cx="3657600" cy="4064000"/>
          </a:xfrm>
        </p:grpSpPr>
        <p:pic>
          <p:nvPicPr>
            <p:cNvPr id="3" name="Picture 2" descr="March_2012_Temp_anom.jpg"/>
            <p:cNvPicPr>
              <a:picLocks noChangeAspect="1"/>
            </p:cNvPicPr>
            <p:nvPr/>
          </p:nvPicPr>
          <p:blipFill>
            <a:blip r:embed="rId2" cstate="print"/>
            <a:srcRect l="31617" t="8333" r="23414" b="33333"/>
            <a:stretch>
              <a:fillRect/>
            </a:stretch>
          </p:blipFill>
          <p:spPr>
            <a:xfrm>
              <a:off x="381000" y="381000"/>
              <a:ext cx="3657600" cy="3657600"/>
            </a:xfrm>
            <a:prstGeom prst="rect">
              <a:avLst/>
            </a:prstGeom>
          </p:spPr>
        </p:pic>
        <p:pic>
          <p:nvPicPr>
            <p:cNvPr id="4" name="Picture 3" descr="March_2012_Temp_anom.jpg"/>
            <p:cNvPicPr>
              <a:picLocks noChangeAspect="1"/>
            </p:cNvPicPr>
            <p:nvPr/>
          </p:nvPicPr>
          <p:blipFill>
            <a:blip r:embed="rId2" cstate="print"/>
            <a:srcRect l="20963" t="80475" r="14751" b="10259"/>
            <a:stretch>
              <a:fillRect/>
            </a:stretch>
          </p:blipFill>
          <p:spPr>
            <a:xfrm>
              <a:off x="381000" y="4038600"/>
              <a:ext cx="3657600" cy="406400"/>
            </a:xfrm>
            <a:prstGeom prst="rect">
              <a:avLst/>
            </a:prstGeom>
          </p:spPr>
        </p:pic>
      </p:grpSp>
      <p:sp>
        <p:nvSpPr>
          <p:cNvPr id="7" name="TextBox 6"/>
          <p:cNvSpPr txBox="1"/>
          <p:nvPr/>
        </p:nvSpPr>
        <p:spPr>
          <a:xfrm>
            <a:off x="533400" y="4191000"/>
            <a:ext cx="3830216" cy="369332"/>
          </a:xfrm>
          <a:prstGeom prst="rect">
            <a:avLst/>
          </a:prstGeom>
          <a:noFill/>
        </p:spPr>
        <p:txBody>
          <a:bodyPr wrap="none" rtlCol="0">
            <a:spAutoFit/>
          </a:bodyPr>
          <a:lstStyle/>
          <a:p>
            <a:r>
              <a:rPr lang="en-US" dirty="0">
                <a:solidFill>
                  <a:prstClr val="black"/>
                </a:solidFill>
                <a:effectLst>
                  <a:glow rad="63500">
                    <a:srgbClr val="F79646">
                      <a:satMod val="175000"/>
                      <a:alpha val="40000"/>
                    </a:srgbClr>
                  </a:glow>
                  <a:outerShdw blurRad="38100" dist="38100" dir="2700000" algn="tl">
                    <a:srgbClr val="000000">
                      <a:alpha val="43137"/>
                    </a:srgbClr>
                  </a:outerShdw>
                </a:effectLst>
              </a:rPr>
              <a:t>Surface Temp. differences from normal</a:t>
            </a:r>
          </a:p>
        </p:txBody>
      </p:sp>
      <p:pic>
        <p:nvPicPr>
          <p:cNvPr id="8" name="Picture 7"/>
          <p:cNvPicPr>
            <a:picLocks/>
          </p:cNvPicPr>
          <p:nvPr/>
        </p:nvPicPr>
        <p:blipFill rotWithShape="1">
          <a:blip r:embed="rId5">
            <a:extLst>
              <a:ext uri="{28A0092B-C50C-407E-A947-70E740481C1C}">
                <a14:useLocalDpi xmlns:a14="http://schemas.microsoft.com/office/drawing/2010/main" val="0"/>
              </a:ext>
            </a:extLst>
          </a:blip>
          <a:srcRect l="20333" t="8125" r="17833" b="20208"/>
          <a:stretch/>
        </p:blipFill>
        <p:spPr>
          <a:xfrm>
            <a:off x="4724400" y="838200"/>
            <a:ext cx="3657600" cy="4059936"/>
          </a:xfrm>
          <a:prstGeom prst="rect">
            <a:avLst/>
          </a:prstGeom>
        </p:spPr>
      </p:pic>
      <p:pic>
        <p:nvPicPr>
          <p:cNvPr id="20" name="Picture 19"/>
          <p:cNvPicPr>
            <a:picLocks/>
          </p:cNvPicPr>
          <p:nvPr/>
        </p:nvPicPr>
        <p:blipFill rotWithShape="1">
          <a:blip r:embed="rId5">
            <a:extLst>
              <a:ext uri="{28A0092B-C50C-407E-A947-70E740481C1C}">
                <a14:useLocalDpi xmlns:a14="http://schemas.microsoft.com/office/drawing/2010/main" val="0"/>
              </a:ext>
            </a:extLst>
          </a:blip>
          <a:srcRect l="20333" t="8125" r="17833" b="20208"/>
          <a:stretch/>
        </p:blipFill>
        <p:spPr>
          <a:xfrm>
            <a:off x="4724400" y="838200"/>
            <a:ext cx="3657600" cy="2651760"/>
          </a:xfrm>
          <a:prstGeom prst="rect">
            <a:avLst/>
          </a:prstGeom>
        </p:spPr>
      </p:pic>
    </p:spTree>
    <p:extLst>
      <p:ext uri="{BB962C8B-B14F-4D97-AF65-F5344CB8AC3E}">
        <p14:creationId xmlns:p14="http://schemas.microsoft.com/office/powerpoint/2010/main" val="2120954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1000"/>
                                        <p:tgtEl>
                                          <p:spTgt spid="5"/>
                                        </p:tgtEl>
                                      </p:cBhvr>
                                    </p:animEffect>
                                    <p:set>
                                      <p:cBhvr>
                                        <p:cTn id="26" dur="1" fill="hold">
                                          <p:stCondLst>
                                            <p:cond delay="999"/>
                                          </p:stCondLst>
                                        </p:cTn>
                                        <p:tgtEl>
                                          <p:spTgt spid="5"/>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7">
                                            <p:txEl>
                                              <p:pRg st="0" end="0"/>
                                            </p:txEl>
                                          </p:spTgt>
                                        </p:tgtEl>
                                      </p:cBhvr>
                                    </p:animEffect>
                                    <p:set>
                                      <p:cBhvr>
                                        <p:cTn id="29" dur="1" fill="hold">
                                          <p:stCondLst>
                                            <p:cond delay="499"/>
                                          </p:stCondLst>
                                        </p:cTn>
                                        <p:tgtEl>
                                          <p:spTgt spid="7">
                                            <p:txEl>
                                              <p:pRg st="0" end="0"/>
                                            </p:txEl>
                                          </p:spTgt>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7"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13500000" scaled="1"/>
          <a:tileRect/>
        </a:gradFill>
        <a:effectLst/>
      </p:bgPr>
    </p:bg>
    <p:spTree>
      <p:nvGrpSpPr>
        <p:cNvPr id="1" name=""/>
        <p:cNvGrpSpPr/>
        <p:nvPr/>
      </p:nvGrpSpPr>
      <p:grpSpPr>
        <a:xfrm>
          <a:off x="0" y="0"/>
          <a:ext cx="0" cy="0"/>
          <a:chOff x="0" y="0"/>
          <a:chExt cx="0" cy="0"/>
        </a:xfrm>
      </p:grpSpPr>
      <p:pic>
        <p:nvPicPr>
          <p:cNvPr id="3" name="Picture 2" descr="Z500_anom_2Jan2014.png"/>
          <p:cNvPicPr>
            <a:picLocks noChangeAspect="1"/>
          </p:cNvPicPr>
          <p:nvPr/>
        </p:nvPicPr>
        <p:blipFill>
          <a:blip r:embed="rId2" cstate="print"/>
          <a:stretch>
            <a:fillRect/>
          </a:stretch>
        </p:blipFill>
        <p:spPr>
          <a:xfrm>
            <a:off x="838200" y="914400"/>
            <a:ext cx="7620000" cy="5715000"/>
          </a:xfrm>
          <a:prstGeom prst="rect">
            <a:avLst/>
          </a:prstGeom>
        </p:spPr>
      </p:pic>
      <p:sp>
        <p:nvSpPr>
          <p:cNvPr id="4" name="TextBox 3"/>
          <p:cNvSpPr txBox="1"/>
          <p:nvPr/>
        </p:nvSpPr>
        <p:spPr>
          <a:xfrm>
            <a:off x="304800" y="304800"/>
            <a:ext cx="8459367" cy="461665"/>
          </a:xfrm>
          <a:prstGeom prst="rect">
            <a:avLst/>
          </a:prstGeom>
          <a:noFill/>
        </p:spPr>
        <p:txBody>
          <a:bodyPr wrap="none" rtlCol="0">
            <a:spAutoFit/>
          </a:bodyPr>
          <a:lstStyle/>
          <a:p>
            <a:r>
              <a:rPr lang="en-US" sz="2400" b="1" i="1" dirty="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itchFamily="66" charset="0"/>
              </a:rPr>
              <a:t>“Ridiculously </a:t>
            </a:r>
            <a:r>
              <a:rPr lang="en-US" sz="2400" b="1" i="1" dirty="0" err="1">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itchFamily="66" charset="0"/>
              </a:rPr>
              <a:t>Resistent</a:t>
            </a:r>
            <a:r>
              <a:rPr lang="en-US" sz="2400" b="1" i="1" dirty="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itchFamily="66" charset="0"/>
              </a:rPr>
              <a:t> Ridge/Trough:” Dec.‘13-Feb.‘14</a:t>
            </a:r>
          </a:p>
        </p:txBody>
      </p:sp>
      <p:sp>
        <p:nvSpPr>
          <p:cNvPr id="5" name="TextBox 4"/>
          <p:cNvSpPr txBox="1"/>
          <p:nvPr/>
        </p:nvSpPr>
        <p:spPr>
          <a:xfrm>
            <a:off x="6172200" y="3810000"/>
            <a:ext cx="834203" cy="400110"/>
          </a:xfrm>
          <a:prstGeom prst="rect">
            <a:avLst/>
          </a:prstGeom>
          <a:noFill/>
        </p:spPr>
        <p:txBody>
          <a:bodyPr wrap="none" rtlCol="0">
            <a:spAutoFit/>
          </a:bodyPr>
          <a:lstStyle/>
          <a:p>
            <a:r>
              <a:rPr lang="en-US" sz="2000" b="1" dirty="0">
                <a:solidFill>
                  <a:prstClr val="black"/>
                </a:solidFill>
              </a:rPr>
              <a:t>Warm</a:t>
            </a:r>
          </a:p>
        </p:txBody>
      </p:sp>
      <p:sp>
        <p:nvSpPr>
          <p:cNvPr id="6" name="TextBox 5"/>
          <p:cNvSpPr txBox="1"/>
          <p:nvPr/>
        </p:nvSpPr>
        <p:spPr>
          <a:xfrm>
            <a:off x="2057400" y="5162490"/>
            <a:ext cx="834203" cy="400110"/>
          </a:xfrm>
          <a:prstGeom prst="rect">
            <a:avLst/>
          </a:prstGeom>
          <a:noFill/>
        </p:spPr>
        <p:txBody>
          <a:bodyPr wrap="none" rtlCol="0">
            <a:spAutoFit/>
          </a:bodyPr>
          <a:lstStyle/>
          <a:p>
            <a:r>
              <a:rPr lang="en-US" sz="2000" b="1" dirty="0">
                <a:solidFill>
                  <a:prstClr val="black"/>
                </a:solidFill>
              </a:rPr>
              <a:t>Warm</a:t>
            </a:r>
          </a:p>
        </p:txBody>
      </p:sp>
      <p:cxnSp>
        <p:nvCxnSpPr>
          <p:cNvPr id="8" name="Straight Arrow Connector 7"/>
          <p:cNvCxnSpPr/>
          <p:nvPr/>
        </p:nvCxnSpPr>
        <p:spPr>
          <a:xfrm flipH="1" flipV="1">
            <a:off x="5181600" y="3276600"/>
            <a:ext cx="1066800" cy="6858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819400" y="4419600"/>
            <a:ext cx="838200" cy="8382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099997" y="4629090"/>
            <a:ext cx="659155" cy="400110"/>
          </a:xfrm>
          <a:prstGeom prst="rect">
            <a:avLst/>
          </a:prstGeom>
          <a:noFill/>
        </p:spPr>
        <p:txBody>
          <a:bodyPr wrap="none" rtlCol="0">
            <a:spAutoFit/>
          </a:bodyPr>
          <a:lstStyle/>
          <a:p>
            <a:r>
              <a:rPr lang="en-US" sz="2000" b="1" dirty="0">
                <a:solidFill>
                  <a:prstClr val="black"/>
                </a:solidFill>
              </a:rPr>
              <a:t>Cold</a:t>
            </a:r>
          </a:p>
        </p:txBody>
      </p:sp>
      <p:cxnSp>
        <p:nvCxnSpPr>
          <p:cNvPr id="13" name="Straight Arrow Connector 12"/>
          <p:cNvCxnSpPr/>
          <p:nvPr/>
        </p:nvCxnSpPr>
        <p:spPr>
          <a:xfrm flipH="1" flipV="1">
            <a:off x="5410200" y="4267200"/>
            <a:ext cx="762000" cy="5334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096000" y="3733800"/>
            <a:ext cx="914400" cy="533400"/>
          </a:xfrm>
          <a:prstGeom prst="ellipse">
            <a:avLst/>
          </a:prstGeom>
          <a:noFill/>
          <a:ln w="38100">
            <a:solidFill>
              <a:srgbClr val="FF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a:off x="5715000" y="5257800"/>
            <a:ext cx="914400" cy="533400"/>
          </a:xfrm>
          <a:prstGeom prst="ellipse">
            <a:avLst/>
          </a:prstGeom>
          <a:noFill/>
          <a:ln w="38100">
            <a:solidFill>
              <a:srgbClr val="FF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6"/>
          <p:cNvSpPr/>
          <p:nvPr/>
        </p:nvSpPr>
        <p:spPr>
          <a:xfrm>
            <a:off x="1981200" y="5105400"/>
            <a:ext cx="914400" cy="533400"/>
          </a:xfrm>
          <a:prstGeom prst="ellipse">
            <a:avLst/>
          </a:prstGeom>
          <a:noFill/>
          <a:ln w="38100">
            <a:solidFill>
              <a:srgbClr val="FF0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17"/>
          <p:cNvSpPr/>
          <p:nvPr/>
        </p:nvSpPr>
        <p:spPr>
          <a:xfrm>
            <a:off x="6019800" y="4572000"/>
            <a:ext cx="914400" cy="533400"/>
          </a:xfrm>
          <a:prstGeom prst="ellipse">
            <a:avLst/>
          </a:prstGeom>
          <a:noFill/>
          <a:ln w="38100">
            <a:solidFill>
              <a:schemeClr val="bg1"/>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Oval 18"/>
          <p:cNvSpPr/>
          <p:nvPr/>
        </p:nvSpPr>
        <p:spPr>
          <a:xfrm>
            <a:off x="2133600" y="5791200"/>
            <a:ext cx="914400" cy="533400"/>
          </a:xfrm>
          <a:prstGeom prst="ellipse">
            <a:avLst/>
          </a:prstGeom>
          <a:noFill/>
          <a:ln w="38100">
            <a:solidFill>
              <a:schemeClr val="bg1"/>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21" name="Elbow Connector 20"/>
          <p:cNvCxnSpPr/>
          <p:nvPr/>
        </p:nvCxnSpPr>
        <p:spPr>
          <a:xfrm>
            <a:off x="2819400" y="2971800"/>
            <a:ext cx="914400" cy="914400"/>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2636292" y="2333768"/>
            <a:ext cx="3195851" cy="3384644"/>
          </a:xfrm>
          <a:custGeom>
            <a:avLst/>
            <a:gdLst>
              <a:gd name="connsiteX0" fmla="*/ 120556 w 3195851"/>
              <a:gd name="connsiteY0" fmla="*/ 1624083 h 3384644"/>
              <a:gd name="connsiteX1" fmla="*/ 65965 w 3195851"/>
              <a:gd name="connsiteY1" fmla="*/ 873456 h 3384644"/>
              <a:gd name="connsiteX2" fmla="*/ 311624 w 3195851"/>
              <a:gd name="connsiteY2" fmla="*/ 532262 h 3384644"/>
              <a:gd name="connsiteX3" fmla="*/ 598227 w 3195851"/>
              <a:gd name="connsiteY3" fmla="*/ 532262 h 3384644"/>
              <a:gd name="connsiteX4" fmla="*/ 1144138 w 3195851"/>
              <a:gd name="connsiteY4" fmla="*/ 218363 h 3384644"/>
              <a:gd name="connsiteX5" fmla="*/ 1676401 w 3195851"/>
              <a:gd name="connsiteY5" fmla="*/ 27295 h 3384644"/>
              <a:gd name="connsiteX6" fmla="*/ 1894765 w 3195851"/>
              <a:gd name="connsiteY6" fmla="*/ 54590 h 3384644"/>
              <a:gd name="connsiteX7" fmla="*/ 1963004 w 3195851"/>
              <a:gd name="connsiteY7" fmla="*/ 313898 h 3384644"/>
              <a:gd name="connsiteX8" fmla="*/ 1990299 w 3195851"/>
              <a:gd name="connsiteY8" fmla="*/ 518614 h 3384644"/>
              <a:gd name="connsiteX9" fmla="*/ 2195015 w 3195851"/>
              <a:gd name="connsiteY9" fmla="*/ 614148 h 3384644"/>
              <a:gd name="connsiteX10" fmla="*/ 2290550 w 3195851"/>
              <a:gd name="connsiteY10" fmla="*/ 777922 h 3384644"/>
              <a:gd name="connsiteX11" fmla="*/ 2208663 w 3195851"/>
              <a:gd name="connsiteY11" fmla="*/ 1009933 h 3384644"/>
              <a:gd name="connsiteX12" fmla="*/ 2140424 w 3195851"/>
              <a:gd name="connsiteY12" fmla="*/ 1201002 h 3384644"/>
              <a:gd name="connsiteX13" fmla="*/ 2399732 w 3195851"/>
              <a:gd name="connsiteY13" fmla="*/ 1337480 h 3384644"/>
              <a:gd name="connsiteX14" fmla="*/ 2631744 w 3195851"/>
              <a:gd name="connsiteY14" fmla="*/ 1351128 h 3384644"/>
              <a:gd name="connsiteX15" fmla="*/ 2986586 w 3195851"/>
              <a:gd name="connsiteY15" fmla="*/ 1596787 h 3384644"/>
              <a:gd name="connsiteX16" fmla="*/ 3150359 w 3195851"/>
              <a:gd name="connsiteY16" fmla="*/ 1897038 h 3384644"/>
              <a:gd name="connsiteX17" fmla="*/ 3191302 w 3195851"/>
              <a:gd name="connsiteY17" fmla="*/ 2115402 h 3384644"/>
              <a:gd name="connsiteX18" fmla="*/ 3123063 w 3195851"/>
              <a:gd name="connsiteY18" fmla="*/ 2251880 h 3384644"/>
              <a:gd name="connsiteX19" fmla="*/ 2959290 w 3195851"/>
              <a:gd name="connsiteY19" fmla="*/ 2388357 h 3384644"/>
              <a:gd name="connsiteX20" fmla="*/ 2727278 w 3195851"/>
              <a:gd name="connsiteY20" fmla="*/ 2388357 h 3384644"/>
              <a:gd name="connsiteX21" fmla="*/ 2372436 w 3195851"/>
              <a:gd name="connsiteY21" fmla="*/ 2320119 h 3384644"/>
              <a:gd name="connsiteX22" fmla="*/ 2263254 w 3195851"/>
              <a:gd name="connsiteY22" fmla="*/ 2251880 h 3384644"/>
              <a:gd name="connsiteX23" fmla="*/ 2044890 w 3195851"/>
              <a:gd name="connsiteY23" fmla="*/ 2129050 h 3384644"/>
              <a:gd name="connsiteX24" fmla="*/ 1935708 w 3195851"/>
              <a:gd name="connsiteY24" fmla="*/ 2129050 h 3384644"/>
              <a:gd name="connsiteX25" fmla="*/ 1949356 w 3195851"/>
              <a:gd name="connsiteY25" fmla="*/ 2251880 h 3384644"/>
              <a:gd name="connsiteX26" fmla="*/ 1963004 w 3195851"/>
              <a:gd name="connsiteY26" fmla="*/ 2415653 h 3384644"/>
              <a:gd name="connsiteX27" fmla="*/ 2031242 w 3195851"/>
              <a:gd name="connsiteY27" fmla="*/ 2634017 h 3384644"/>
              <a:gd name="connsiteX28" fmla="*/ 2126777 w 3195851"/>
              <a:gd name="connsiteY28" fmla="*/ 2825086 h 3384644"/>
              <a:gd name="connsiteX29" fmla="*/ 2126777 w 3195851"/>
              <a:gd name="connsiteY29" fmla="*/ 3057098 h 3384644"/>
              <a:gd name="connsiteX30" fmla="*/ 2044890 w 3195851"/>
              <a:gd name="connsiteY30" fmla="*/ 3261814 h 3384644"/>
              <a:gd name="connsiteX31" fmla="*/ 1908412 w 3195851"/>
              <a:gd name="connsiteY31" fmla="*/ 3357348 h 3384644"/>
              <a:gd name="connsiteX32" fmla="*/ 1676401 w 3195851"/>
              <a:gd name="connsiteY32" fmla="*/ 3370996 h 3384644"/>
              <a:gd name="connsiteX33" fmla="*/ 1471684 w 3195851"/>
              <a:gd name="connsiteY33" fmla="*/ 3275462 h 3384644"/>
              <a:gd name="connsiteX34" fmla="*/ 1321559 w 3195851"/>
              <a:gd name="connsiteY34" fmla="*/ 3138984 h 3384644"/>
              <a:gd name="connsiteX35" fmla="*/ 1307911 w 3195851"/>
              <a:gd name="connsiteY35" fmla="*/ 2988859 h 3384644"/>
              <a:gd name="connsiteX36" fmla="*/ 1321559 w 3195851"/>
              <a:gd name="connsiteY36" fmla="*/ 2702256 h 3384644"/>
              <a:gd name="connsiteX37" fmla="*/ 1266968 w 3195851"/>
              <a:gd name="connsiteY37" fmla="*/ 2210936 h 3384644"/>
              <a:gd name="connsiteX38" fmla="*/ 1280615 w 3195851"/>
              <a:gd name="connsiteY38" fmla="*/ 2006220 h 3384644"/>
              <a:gd name="connsiteX39" fmla="*/ 1212377 w 3195851"/>
              <a:gd name="connsiteY39" fmla="*/ 1801504 h 3384644"/>
              <a:gd name="connsiteX40" fmla="*/ 966717 w 3195851"/>
              <a:gd name="connsiteY40" fmla="*/ 1815151 h 3384644"/>
              <a:gd name="connsiteX41" fmla="*/ 816592 w 3195851"/>
              <a:gd name="connsiteY41" fmla="*/ 2115402 h 3384644"/>
              <a:gd name="connsiteX42" fmla="*/ 680114 w 3195851"/>
              <a:gd name="connsiteY42" fmla="*/ 2142698 h 3384644"/>
              <a:gd name="connsiteX43" fmla="*/ 475398 w 3195851"/>
              <a:gd name="connsiteY43" fmla="*/ 2033516 h 3384644"/>
              <a:gd name="connsiteX44" fmla="*/ 243386 w 3195851"/>
              <a:gd name="connsiteY44" fmla="*/ 1883390 h 3384644"/>
              <a:gd name="connsiteX45" fmla="*/ 38669 w 3195851"/>
              <a:gd name="connsiteY45" fmla="*/ 1678674 h 3384644"/>
              <a:gd name="connsiteX46" fmla="*/ 11374 w 3195851"/>
              <a:gd name="connsiteY46" fmla="*/ 1364775 h 3384644"/>
              <a:gd name="connsiteX47" fmla="*/ 38669 w 3195851"/>
              <a:gd name="connsiteY47" fmla="*/ 1023581 h 3384644"/>
              <a:gd name="connsiteX48" fmla="*/ 120556 w 3195851"/>
              <a:gd name="connsiteY48" fmla="*/ 696035 h 3384644"/>
              <a:gd name="connsiteX49" fmla="*/ 175147 w 3195851"/>
              <a:gd name="connsiteY49" fmla="*/ 696035 h 338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195851" h="3384644">
                <a:moveTo>
                  <a:pt x="120556" y="1624083"/>
                </a:moveTo>
                <a:cubicBezTo>
                  <a:pt x="77338" y="1339754"/>
                  <a:pt x="34120" y="1055426"/>
                  <a:pt x="65965" y="873456"/>
                </a:cubicBezTo>
                <a:cubicBezTo>
                  <a:pt x="97810" y="691486"/>
                  <a:pt x="222914" y="589128"/>
                  <a:pt x="311624" y="532262"/>
                </a:cubicBezTo>
                <a:cubicBezTo>
                  <a:pt x="400334" y="475396"/>
                  <a:pt x="459475" y="584578"/>
                  <a:pt x="598227" y="532262"/>
                </a:cubicBezTo>
                <a:cubicBezTo>
                  <a:pt x="736979" y="479946"/>
                  <a:pt x="964442" y="302524"/>
                  <a:pt x="1144138" y="218363"/>
                </a:cubicBezTo>
                <a:cubicBezTo>
                  <a:pt x="1323834" y="134202"/>
                  <a:pt x="1551297" y="54591"/>
                  <a:pt x="1676401" y="27295"/>
                </a:cubicBezTo>
                <a:cubicBezTo>
                  <a:pt x="1801506" y="0"/>
                  <a:pt x="1846998" y="6823"/>
                  <a:pt x="1894765" y="54590"/>
                </a:cubicBezTo>
                <a:cubicBezTo>
                  <a:pt x="1942532" y="102357"/>
                  <a:pt x="1947082" y="236561"/>
                  <a:pt x="1963004" y="313898"/>
                </a:cubicBezTo>
                <a:cubicBezTo>
                  <a:pt x="1978926" y="391235"/>
                  <a:pt x="1951631" y="468572"/>
                  <a:pt x="1990299" y="518614"/>
                </a:cubicBezTo>
                <a:cubicBezTo>
                  <a:pt x="2028967" y="568656"/>
                  <a:pt x="2144973" y="570930"/>
                  <a:pt x="2195015" y="614148"/>
                </a:cubicBezTo>
                <a:cubicBezTo>
                  <a:pt x="2245057" y="657366"/>
                  <a:pt x="2288275" y="711958"/>
                  <a:pt x="2290550" y="777922"/>
                </a:cubicBezTo>
                <a:cubicBezTo>
                  <a:pt x="2292825" y="843886"/>
                  <a:pt x="2233684" y="939420"/>
                  <a:pt x="2208663" y="1009933"/>
                </a:cubicBezTo>
                <a:cubicBezTo>
                  <a:pt x="2183642" y="1080446"/>
                  <a:pt x="2108579" y="1146411"/>
                  <a:pt x="2140424" y="1201002"/>
                </a:cubicBezTo>
                <a:cubicBezTo>
                  <a:pt x="2172269" y="1255593"/>
                  <a:pt x="2317845" y="1312459"/>
                  <a:pt x="2399732" y="1337480"/>
                </a:cubicBezTo>
                <a:cubicBezTo>
                  <a:pt x="2481619" y="1362501"/>
                  <a:pt x="2533935" y="1307910"/>
                  <a:pt x="2631744" y="1351128"/>
                </a:cubicBezTo>
                <a:cubicBezTo>
                  <a:pt x="2729553" y="1394346"/>
                  <a:pt x="2900150" y="1505802"/>
                  <a:pt x="2986586" y="1596787"/>
                </a:cubicBezTo>
                <a:cubicBezTo>
                  <a:pt x="3073022" y="1687772"/>
                  <a:pt x="3116240" y="1810602"/>
                  <a:pt x="3150359" y="1897038"/>
                </a:cubicBezTo>
                <a:cubicBezTo>
                  <a:pt x="3184478" y="1983474"/>
                  <a:pt x="3195851" y="2056262"/>
                  <a:pt x="3191302" y="2115402"/>
                </a:cubicBezTo>
                <a:cubicBezTo>
                  <a:pt x="3186753" y="2174542"/>
                  <a:pt x="3161732" y="2206388"/>
                  <a:pt x="3123063" y="2251880"/>
                </a:cubicBezTo>
                <a:cubicBezTo>
                  <a:pt x="3084394" y="2297372"/>
                  <a:pt x="3025254" y="2365611"/>
                  <a:pt x="2959290" y="2388357"/>
                </a:cubicBezTo>
                <a:cubicBezTo>
                  <a:pt x="2893326" y="2411103"/>
                  <a:pt x="2825087" y="2399730"/>
                  <a:pt x="2727278" y="2388357"/>
                </a:cubicBezTo>
                <a:cubicBezTo>
                  <a:pt x="2629469" y="2376984"/>
                  <a:pt x="2449773" y="2342865"/>
                  <a:pt x="2372436" y="2320119"/>
                </a:cubicBezTo>
                <a:cubicBezTo>
                  <a:pt x="2295099" y="2297373"/>
                  <a:pt x="2317845" y="2283725"/>
                  <a:pt x="2263254" y="2251880"/>
                </a:cubicBezTo>
                <a:cubicBezTo>
                  <a:pt x="2208663" y="2220035"/>
                  <a:pt x="2099481" y="2149522"/>
                  <a:pt x="2044890" y="2129050"/>
                </a:cubicBezTo>
                <a:cubicBezTo>
                  <a:pt x="1990299" y="2108578"/>
                  <a:pt x="1951630" y="2108578"/>
                  <a:pt x="1935708" y="2129050"/>
                </a:cubicBezTo>
                <a:cubicBezTo>
                  <a:pt x="1919786" y="2149522"/>
                  <a:pt x="1944807" y="2204113"/>
                  <a:pt x="1949356" y="2251880"/>
                </a:cubicBezTo>
                <a:cubicBezTo>
                  <a:pt x="1953905" y="2299647"/>
                  <a:pt x="1949356" y="2351964"/>
                  <a:pt x="1963004" y="2415653"/>
                </a:cubicBezTo>
                <a:cubicBezTo>
                  <a:pt x="1976652" y="2479342"/>
                  <a:pt x="2003946" y="2565778"/>
                  <a:pt x="2031242" y="2634017"/>
                </a:cubicBezTo>
                <a:cubicBezTo>
                  <a:pt x="2058538" y="2702256"/>
                  <a:pt x="2110855" y="2754573"/>
                  <a:pt x="2126777" y="2825086"/>
                </a:cubicBezTo>
                <a:cubicBezTo>
                  <a:pt x="2142700" y="2895600"/>
                  <a:pt x="2140425" y="2984310"/>
                  <a:pt x="2126777" y="3057098"/>
                </a:cubicBezTo>
                <a:cubicBezTo>
                  <a:pt x="2113129" y="3129886"/>
                  <a:pt x="2081284" y="3211772"/>
                  <a:pt x="2044890" y="3261814"/>
                </a:cubicBezTo>
                <a:cubicBezTo>
                  <a:pt x="2008496" y="3311856"/>
                  <a:pt x="1969827" y="3339151"/>
                  <a:pt x="1908412" y="3357348"/>
                </a:cubicBezTo>
                <a:cubicBezTo>
                  <a:pt x="1846997" y="3375545"/>
                  <a:pt x="1749189" y="3384644"/>
                  <a:pt x="1676401" y="3370996"/>
                </a:cubicBezTo>
                <a:cubicBezTo>
                  <a:pt x="1603613" y="3357348"/>
                  <a:pt x="1530824" y="3314131"/>
                  <a:pt x="1471684" y="3275462"/>
                </a:cubicBezTo>
                <a:cubicBezTo>
                  <a:pt x="1412544" y="3236793"/>
                  <a:pt x="1348854" y="3186751"/>
                  <a:pt x="1321559" y="3138984"/>
                </a:cubicBezTo>
                <a:cubicBezTo>
                  <a:pt x="1294264" y="3091217"/>
                  <a:pt x="1307911" y="3061647"/>
                  <a:pt x="1307911" y="2988859"/>
                </a:cubicBezTo>
                <a:cubicBezTo>
                  <a:pt x="1307911" y="2916071"/>
                  <a:pt x="1328383" y="2831910"/>
                  <a:pt x="1321559" y="2702256"/>
                </a:cubicBezTo>
                <a:cubicBezTo>
                  <a:pt x="1314735" y="2572602"/>
                  <a:pt x="1273792" y="2326942"/>
                  <a:pt x="1266968" y="2210936"/>
                </a:cubicBezTo>
                <a:cubicBezTo>
                  <a:pt x="1260144" y="2094930"/>
                  <a:pt x="1289713" y="2074459"/>
                  <a:pt x="1280615" y="2006220"/>
                </a:cubicBezTo>
                <a:cubicBezTo>
                  <a:pt x="1271517" y="1937981"/>
                  <a:pt x="1264693" y="1833349"/>
                  <a:pt x="1212377" y="1801504"/>
                </a:cubicBezTo>
                <a:cubicBezTo>
                  <a:pt x="1160061" y="1769659"/>
                  <a:pt x="1032681" y="1762835"/>
                  <a:pt x="966717" y="1815151"/>
                </a:cubicBezTo>
                <a:cubicBezTo>
                  <a:pt x="900753" y="1867467"/>
                  <a:pt x="864359" y="2060811"/>
                  <a:pt x="816592" y="2115402"/>
                </a:cubicBezTo>
                <a:cubicBezTo>
                  <a:pt x="768825" y="2169993"/>
                  <a:pt x="736980" y="2156346"/>
                  <a:pt x="680114" y="2142698"/>
                </a:cubicBezTo>
                <a:cubicBezTo>
                  <a:pt x="623248" y="2129050"/>
                  <a:pt x="548186" y="2076734"/>
                  <a:pt x="475398" y="2033516"/>
                </a:cubicBezTo>
                <a:cubicBezTo>
                  <a:pt x="402610" y="1990298"/>
                  <a:pt x="316174" y="1942530"/>
                  <a:pt x="243386" y="1883390"/>
                </a:cubicBezTo>
                <a:cubicBezTo>
                  <a:pt x="170598" y="1824250"/>
                  <a:pt x="77338" y="1765110"/>
                  <a:pt x="38669" y="1678674"/>
                </a:cubicBezTo>
                <a:cubicBezTo>
                  <a:pt x="0" y="1592238"/>
                  <a:pt x="11374" y="1473957"/>
                  <a:pt x="11374" y="1364775"/>
                </a:cubicBezTo>
                <a:cubicBezTo>
                  <a:pt x="11374" y="1255593"/>
                  <a:pt x="20472" y="1135038"/>
                  <a:pt x="38669" y="1023581"/>
                </a:cubicBezTo>
                <a:cubicBezTo>
                  <a:pt x="56866" y="912124"/>
                  <a:pt x="97810" y="750626"/>
                  <a:pt x="120556" y="696035"/>
                </a:cubicBezTo>
                <a:cubicBezTo>
                  <a:pt x="143302" y="641444"/>
                  <a:pt x="159224" y="668739"/>
                  <a:pt x="175147" y="696035"/>
                </a:cubicBezTo>
              </a:path>
            </a:pathLst>
          </a:custGeom>
          <a:noFill/>
          <a:ln w="57150">
            <a:solidFill>
              <a:schemeClr val="bg1"/>
            </a:solidFill>
          </a:ln>
          <a:effectLst>
            <a:glow rad="228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40822810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2000"/>
                                        <p:tgtEl>
                                          <p:spTgt spid="23"/>
                                        </p:tgtEl>
                                      </p:cBhvr>
                                    </p:animEffect>
                                  </p:childTnLst>
                                </p:cTn>
                              </p:par>
                            </p:childTnLst>
                          </p:cTn>
                        </p:par>
                        <p:par>
                          <p:cTn id="8" fill="hold">
                            <p:stCondLst>
                              <p:cond delay="2000"/>
                            </p:stCondLst>
                            <p:childTnLst>
                              <p:par>
                                <p:cTn id="9" presetID="2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childTnLst>
                                </p:cTn>
                              </p:par>
                            </p:childTnLst>
                          </p:cTn>
                        </p:par>
                        <p:par>
                          <p:cTn id="17" fill="hold">
                            <p:stCondLst>
                              <p:cond delay="2500"/>
                            </p:stCondLst>
                            <p:childTnLst>
                              <p:par>
                                <p:cTn id="18" presetID="2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3" name="TextBox 2"/>
          <p:cNvSpPr txBox="1"/>
          <p:nvPr/>
        </p:nvSpPr>
        <p:spPr>
          <a:xfrm>
            <a:off x="304800" y="566686"/>
            <a:ext cx="8534400" cy="584775"/>
          </a:xfrm>
          <a:prstGeom prst="rect">
            <a:avLst/>
          </a:prstGeom>
          <a:noFill/>
        </p:spPr>
        <p:txBody>
          <a:bodyPr wrap="square" rtlCol="0">
            <a:spAutoFit/>
          </a:bodyPr>
          <a:lstStyle/>
          <a:p>
            <a:pPr algn="ctr"/>
            <a:r>
              <a:rPr lang="en-US" sz="3200" dirty="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How does all this relate to the big El Niño?</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754466"/>
            <a:ext cx="7315200" cy="4112934"/>
          </a:xfrm>
          <a:prstGeom prst="rect">
            <a:avLst/>
          </a:prstGeom>
          <a:effectLst>
            <a:softEdge rad="127000"/>
          </a:effectLst>
        </p:spPr>
      </p:pic>
      <p:sp>
        <p:nvSpPr>
          <p:cNvPr id="11" name="Up Arrow 10"/>
          <p:cNvSpPr/>
          <p:nvPr/>
        </p:nvSpPr>
        <p:spPr>
          <a:xfrm>
            <a:off x="2667000" y="3200400"/>
            <a:ext cx="381000" cy="685800"/>
          </a:xfrm>
          <a:prstGeom prst="upArrow">
            <a:avLst/>
          </a:prstGeom>
          <a:solidFill>
            <a:srgbClr val="FF00FF"/>
          </a:solidFill>
          <a:ln>
            <a:solidFill>
              <a:schemeClr val="tx1"/>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494152" y="2514600"/>
            <a:ext cx="1563248" cy="646331"/>
          </a:xfrm>
          <a:prstGeom prst="rect">
            <a:avLst/>
          </a:prstGeom>
          <a:noFill/>
        </p:spPr>
        <p:txBody>
          <a:bodyPr wrap="none" rtlCol="0">
            <a:spAutoFit/>
          </a:bodyPr>
          <a:lstStyle/>
          <a:p>
            <a:r>
              <a:rPr lang="en-US" dirty="0">
                <a:solidFill>
                  <a:srgbClr val="FFFF00"/>
                </a:solidFill>
                <a:effectLst>
                  <a:glow rad="101600">
                    <a:srgbClr val="C0504D">
                      <a:satMod val="175000"/>
                      <a:alpha val="40000"/>
                    </a:srgbClr>
                  </a:glow>
                </a:effectLst>
                <a:latin typeface="Comic Sans MS" panose="030F0702030302020204" pitchFamily="66" charset="0"/>
                <a:ea typeface="ＭＳ Ｐゴシック" panose="020B0600070205080204" pitchFamily="34" charset="-128"/>
              </a:rPr>
              <a:t>Steeper hill,</a:t>
            </a:r>
          </a:p>
          <a:p>
            <a:r>
              <a:rPr lang="en-US" dirty="0">
                <a:solidFill>
                  <a:srgbClr val="FFFF00"/>
                </a:solidFill>
                <a:effectLst>
                  <a:glow rad="101600">
                    <a:srgbClr val="C0504D">
                      <a:satMod val="175000"/>
                      <a:alpha val="40000"/>
                    </a:srgbClr>
                  </a:glow>
                </a:effectLst>
                <a:latin typeface="Comic Sans MS" panose="030F0702030302020204" pitchFamily="66" charset="0"/>
                <a:ea typeface="ＭＳ Ｐゴシック" panose="020B0600070205080204" pitchFamily="34" charset="-128"/>
              </a:rPr>
              <a:t>Stronger jet</a:t>
            </a:r>
          </a:p>
        </p:txBody>
      </p:sp>
      <p:sp>
        <p:nvSpPr>
          <p:cNvPr id="13" name="Arc 12"/>
          <p:cNvSpPr/>
          <p:nvPr/>
        </p:nvSpPr>
        <p:spPr>
          <a:xfrm rot="7115718">
            <a:off x="1071177" y="1698747"/>
            <a:ext cx="2147707" cy="1580373"/>
          </a:xfrm>
          <a:prstGeom prst="arc">
            <a:avLst/>
          </a:prstGeom>
          <a:ln w="76200">
            <a:solidFill>
              <a:srgbClr val="FFFF00"/>
            </a:solidFill>
            <a:prstDash val="sysDot"/>
            <a:headEnd type="triangle" w="med" len="med"/>
            <a:tailEnd type="none" w="med" len="med"/>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4" name="Arc 13"/>
          <p:cNvSpPr/>
          <p:nvPr/>
        </p:nvSpPr>
        <p:spPr>
          <a:xfrm rot="7474995">
            <a:off x="4546510" y="1881232"/>
            <a:ext cx="2201347" cy="683274"/>
          </a:xfrm>
          <a:prstGeom prst="arc">
            <a:avLst/>
          </a:prstGeom>
          <a:ln w="76200">
            <a:solidFill>
              <a:srgbClr val="FFFF00"/>
            </a:solidFill>
            <a:prstDash val="sysDot"/>
            <a:headEnd type="triangle" w="med" len="med"/>
            <a:tailEnd type="none" w="med" len="med"/>
          </a:ln>
          <a:effectLst>
            <a:glow rad="1016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5" name="Rectangle 14"/>
          <p:cNvSpPr/>
          <p:nvPr/>
        </p:nvSpPr>
        <p:spPr>
          <a:xfrm>
            <a:off x="6245332" y="2685871"/>
            <a:ext cx="612668" cy="1200329"/>
          </a:xfrm>
          <a:prstGeom prst="rect">
            <a:avLst/>
          </a:prstGeom>
          <a:noFill/>
          <a:ln>
            <a:noFill/>
          </a:ln>
          <a:effectLst/>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7200" b="1" dirty="0">
                <a:ln/>
                <a:solidFill>
                  <a:srgbClr val="FF0000"/>
                </a:solidFill>
                <a:effectLst>
                  <a:glow rad="139700">
                    <a:srgbClr val="FFFF00">
                      <a:alpha val="40000"/>
                    </a:srgbClr>
                  </a:glow>
                </a:effectLst>
                <a:ea typeface="ＭＳ Ｐゴシック" panose="020B0600070205080204" pitchFamily="34" charset="-128"/>
              </a:rPr>
              <a:t>?</a:t>
            </a:r>
          </a:p>
        </p:txBody>
      </p:sp>
      <p:sp>
        <p:nvSpPr>
          <p:cNvPr id="16" name="TextBox 15"/>
          <p:cNvSpPr txBox="1"/>
          <p:nvPr/>
        </p:nvSpPr>
        <p:spPr>
          <a:xfrm>
            <a:off x="6629400" y="2057400"/>
            <a:ext cx="1326004" cy="369332"/>
          </a:xfrm>
          <a:prstGeom prst="rect">
            <a:avLst/>
          </a:prstGeom>
          <a:noFill/>
        </p:spPr>
        <p:txBody>
          <a:bodyPr wrap="none" rtlCol="0">
            <a:spAutoFit/>
          </a:bodyPr>
          <a:lstStyle/>
          <a:p>
            <a:r>
              <a:rPr lang="en-US" dirty="0">
                <a:solidFill>
                  <a:srgbClr val="FFFF00"/>
                </a:solidFill>
                <a:effectLst>
                  <a:glow rad="101600">
                    <a:srgbClr val="C0504D">
                      <a:satMod val="175000"/>
                      <a:alpha val="40000"/>
                    </a:srgbClr>
                  </a:glow>
                </a:effectLst>
                <a:latin typeface="Comic Sans MS" panose="030F0702030302020204" pitchFamily="66" charset="0"/>
                <a:ea typeface="ＭＳ Ｐゴシック" panose="020B0600070205080204" pitchFamily="34" charset="-128"/>
              </a:rPr>
              <a:t>“The Blob”</a:t>
            </a:r>
          </a:p>
        </p:txBody>
      </p:sp>
      <p:cxnSp>
        <p:nvCxnSpPr>
          <p:cNvPr id="18" name="Straight Arrow Connector 17"/>
          <p:cNvCxnSpPr/>
          <p:nvPr/>
        </p:nvCxnSpPr>
        <p:spPr>
          <a:xfrm flipH="1">
            <a:off x="6248400" y="2438400"/>
            <a:ext cx="762000" cy="304800"/>
          </a:xfrm>
          <a:prstGeom prst="straightConnector1">
            <a:avLst/>
          </a:prstGeom>
          <a:ln w="76200">
            <a:solidFill>
              <a:srgbClr val="FFFF00"/>
            </a:solidFill>
            <a:tailEnd type="triangle"/>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57200" y="5827693"/>
            <a:ext cx="8229600" cy="954107"/>
          </a:xfrm>
          <a:prstGeom prst="rect">
            <a:avLst/>
          </a:prstGeom>
          <a:noFill/>
        </p:spPr>
        <p:txBody>
          <a:bodyPr wrap="square" rtlCol="0">
            <a:spAutoFit/>
          </a:bodyPr>
          <a:lstStyle/>
          <a:p>
            <a:pPr algn="ctr"/>
            <a:r>
              <a:rPr lang="en-US" sz="2800" b="1" dirty="0">
                <a:solidFill>
                  <a:srgbClr val="002060"/>
                </a:solidFill>
                <a:effectLst>
                  <a:glow rad="101600">
                    <a:srgbClr val="FFFF00">
                      <a:alpha val="60000"/>
                    </a:srgbClr>
                  </a:glow>
                </a:effectLst>
                <a:latin typeface="Comic Sans MS" panose="030F0702030302020204" pitchFamily="66" charset="0"/>
                <a:ea typeface="ＭＳ Ｐゴシック" panose="020B0600070205080204" pitchFamily="34" charset="-128"/>
              </a:rPr>
              <a:t>We are sailing in uncharted territory…</a:t>
            </a:r>
          </a:p>
          <a:p>
            <a:pPr algn="ctr"/>
            <a:r>
              <a:rPr lang="en-US" sz="2800" b="1" dirty="0">
                <a:solidFill>
                  <a:srgbClr val="002060"/>
                </a:solidFill>
                <a:effectLst>
                  <a:glow rad="101600">
                    <a:srgbClr val="FFFF00">
                      <a:alpha val="60000"/>
                    </a:srgbClr>
                  </a:glow>
                </a:effectLst>
                <a:latin typeface="Comic Sans MS" panose="030F0702030302020204" pitchFamily="66" charset="0"/>
                <a:ea typeface="ＭＳ Ｐゴシック" panose="020B0600070205080204" pitchFamily="34" charset="-128"/>
              </a:rPr>
              <a:t>It will be an “</a:t>
            </a:r>
            <a:r>
              <a:rPr lang="en-US" sz="2800" b="1" dirty="0" smtClean="0">
                <a:solidFill>
                  <a:srgbClr val="002060"/>
                </a:solidFill>
                <a:effectLst>
                  <a:glow rad="101600">
                    <a:srgbClr val="FFFF00">
                      <a:alpha val="60000"/>
                    </a:srgbClr>
                  </a:glow>
                </a:effectLst>
                <a:latin typeface="Comic Sans MS" panose="030F0702030302020204" pitchFamily="66" charset="0"/>
                <a:ea typeface="ＭＳ Ｐゴシック" panose="020B0600070205080204" pitchFamily="34" charset="-128"/>
              </a:rPr>
              <a:t>interesting” winter</a:t>
            </a:r>
            <a:r>
              <a:rPr lang="en-US" sz="2800" b="1" dirty="0">
                <a:solidFill>
                  <a:srgbClr val="002060"/>
                </a:solidFill>
                <a:effectLst>
                  <a:glow rad="101600">
                    <a:srgbClr val="FFFF00">
                      <a:alpha val="60000"/>
                    </a:srgbClr>
                  </a:glow>
                </a:effectLst>
                <a:latin typeface="Comic Sans MS" panose="030F0702030302020204" pitchFamily="66" charset="0"/>
                <a:ea typeface="ＭＳ Ｐゴシック" panose="020B0600070205080204" pitchFamily="34" charset="-128"/>
              </a:rPr>
              <a:t>!</a:t>
            </a:r>
          </a:p>
        </p:txBody>
      </p:sp>
      <p:sp>
        <p:nvSpPr>
          <p:cNvPr id="19" name="TextBox 18"/>
          <p:cNvSpPr txBox="1"/>
          <p:nvPr/>
        </p:nvSpPr>
        <p:spPr>
          <a:xfrm>
            <a:off x="4343400" y="1611868"/>
            <a:ext cx="2087431" cy="369332"/>
          </a:xfrm>
          <a:prstGeom prst="rect">
            <a:avLst/>
          </a:prstGeom>
          <a:noFill/>
        </p:spPr>
        <p:txBody>
          <a:bodyPr wrap="none" rtlCol="0">
            <a:spAutoFit/>
          </a:bodyPr>
          <a:lstStyle/>
          <a:p>
            <a:r>
              <a:rPr lang="en-US" dirty="0" smtClean="0">
                <a:solidFill>
                  <a:srgbClr val="FFFF00"/>
                </a:solidFill>
                <a:effectLst>
                  <a:glow rad="101600">
                    <a:srgbClr val="C0504D">
                      <a:satMod val="175000"/>
                      <a:alpha val="40000"/>
                    </a:srgbClr>
                  </a:glow>
                </a:effectLst>
                <a:latin typeface="Comic Sans MS" panose="030F0702030302020204" pitchFamily="66" charset="0"/>
                <a:ea typeface="ＭＳ Ｐゴシック" panose="020B0600070205080204" pitchFamily="34" charset="-128"/>
              </a:rPr>
              <a:t>Very warm Arctic</a:t>
            </a:r>
            <a:endParaRPr lang="en-US" dirty="0">
              <a:solidFill>
                <a:srgbClr val="FFFF00"/>
              </a:solidFill>
              <a:effectLst>
                <a:glow rad="101600">
                  <a:srgbClr val="C0504D">
                    <a:satMod val="175000"/>
                    <a:alpha val="40000"/>
                  </a:srgbClr>
                </a:glow>
              </a:effectLst>
              <a:latin typeface="Comic Sans MS" panose="030F0702030302020204" pitchFamily="66" charset="0"/>
              <a:ea typeface="ＭＳ Ｐゴシック" panose="020B0600070205080204" pitchFamily="34" charset="-128"/>
            </a:endParaRPr>
          </a:p>
        </p:txBody>
      </p:sp>
      <p:cxnSp>
        <p:nvCxnSpPr>
          <p:cNvPr id="20" name="Straight Arrow Connector 19"/>
          <p:cNvCxnSpPr/>
          <p:nvPr/>
        </p:nvCxnSpPr>
        <p:spPr>
          <a:xfrm>
            <a:off x="5410200" y="2025134"/>
            <a:ext cx="890366" cy="184666"/>
          </a:xfrm>
          <a:prstGeom prst="straightConnector1">
            <a:avLst/>
          </a:prstGeom>
          <a:ln w="76200">
            <a:solidFill>
              <a:srgbClr val="FFFF00"/>
            </a:solidFill>
            <a:tailEnd type="triangle"/>
          </a:ln>
          <a:effectLst>
            <a:glow rad="101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904995" y="4392699"/>
            <a:ext cx="1417376" cy="461665"/>
          </a:xfrm>
          <a:prstGeom prst="rect">
            <a:avLst/>
          </a:prstGeom>
          <a:noFill/>
        </p:spPr>
        <p:txBody>
          <a:bodyPr wrap="none" rtlCol="0">
            <a:spAutoFit/>
          </a:bodyPr>
          <a:lstStyle/>
          <a:p>
            <a:pPr eaLnBrk="0" fontAlgn="base" hangingPunct="0">
              <a:spcBef>
                <a:spcPct val="0"/>
              </a:spcBef>
              <a:spcAft>
                <a:spcPct val="0"/>
              </a:spcAft>
            </a:pPr>
            <a:r>
              <a:rPr lang="en-US" sz="2400" dirty="0" smtClean="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1997/98</a:t>
            </a:r>
            <a:endParaRPr lang="en-US" sz="2400" dirty="0">
              <a:solidFill>
                <a:prstClr val="black"/>
              </a:solidFill>
              <a:latin typeface="Arial" panose="020B0604020202020204" pitchFamily="34" charset="0"/>
              <a:ea typeface="ＭＳ Ｐゴシック" panose="020B0600070205080204" pitchFamily="34" charset="-128"/>
            </a:endParaRPr>
          </a:p>
        </p:txBody>
      </p:sp>
      <p:sp>
        <p:nvSpPr>
          <p:cNvPr id="22" name="TextBox 21"/>
          <p:cNvSpPr txBox="1"/>
          <p:nvPr/>
        </p:nvSpPr>
        <p:spPr>
          <a:xfrm>
            <a:off x="5937303" y="4410627"/>
            <a:ext cx="885179" cy="461665"/>
          </a:xfrm>
          <a:prstGeom prst="rect">
            <a:avLst/>
          </a:prstGeom>
          <a:noFill/>
        </p:spPr>
        <p:txBody>
          <a:bodyPr wrap="none" rtlCol="0">
            <a:spAutoFit/>
          </a:bodyPr>
          <a:lstStyle/>
          <a:p>
            <a:pPr eaLnBrk="0" fontAlgn="base" hangingPunct="0">
              <a:spcBef>
                <a:spcPct val="0"/>
              </a:spcBef>
              <a:spcAft>
                <a:spcPct val="0"/>
              </a:spcAft>
            </a:pPr>
            <a:r>
              <a:rPr lang="en-US" sz="2400" dirty="0" smtClean="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anose="030F0702030302020204" pitchFamily="66" charset="0"/>
                <a:ea typeface="ＭＳ Ｐゴシック" panose="020B0600070205080204" pitchFamily="34" charset="-128"/>
              </a:rPr>
              <a:t>2015</a:t>
            </a:r>
            <a:endParaRPr lang="en-US" sz="2400" dirty="0">
              <a:solidFill>
                <a:prstClr val="black"/>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73588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1000"/>
                                        <p:tgtEl>
                                          <p:spTgt spid="1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10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500"/>
                            </p:stCondLst>
                            <p:childTnLst>
                              <p:par>
                                <p:cTn id="50" presetID="22" presetClass="entr" presetSubtype="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right)">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500"/>
                            </p:stCondLst>
                            <p:childTnLst>
                              <p:par>
                                <p:cTn id="59" presetID="22" presetClass="entr" presetSubtype="2"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10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1" grpId="1" animBg="1"/>
      <p:bldP spid="12" grpId="0"/>
      <p:bldP spid="13" grpId="0" animBg="1"/>
      <p:bldP spid="14" grpId="0" animBg="1"/>
      <p:bldP spid="15" grpId="0"/>
      <p:bldP spid="16" grpId="0"/>
      <p:bldP spid="17" grpId="0"/>
      <p:bldP spid="19" grpId="0"/>
      <p:bldP spid="2"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18900000" scaled="1"/>
          <a:tileRect/>
        </a:gradFill>
        <a:effectLst/>
      </p:bgPr>
    </p:bg>
    <p:spTree>
      <p:nvGrpSpPr>
        <p:cNvPr id="1" name=""/>
        <p:cNvGrpSpPr/>
        <p:nvPr/>
      </p:nvGrpSpPr>
      <p:grpSpPr>
        <a:xfrm>
          <a:off x="0" y="0"/>
          <a:ext cx="0" cy="0"/>
          <a:chOff x="0" y="0"/>
          <a:chExt cx="0" cy="0"/>
        </a:xfrm>
      </p:grpSpPr>
      <p:sp>
        <p:nvSpPr>
          <p:cNvPr id="2" name="TextBox 1"/>
          <p:cNvSpPr txBox="1"/>
          <p:nvPr/>
        </p:nvSpPr>
        <p:spPr>
          <a:xfrm>
            <a:off x="533400" y="381000"/>
            <a:ext cx="1973617" cy="584775"/>
          </a:xfrm>
          <a:prstGeom prst="rect">
            <a:avLst/>
          </a:prstGeom>
          <a:noFill/>
        </p:spPr>
        <p:txBody>
          <a:bodyPr wrap="none" rtlCol="0">
            <a:spAutoFit/>
          </a:bodyPr>
          <a:lstStyle/>
          <a:p>
            <a:r>
              <a:rPr lang="en-US" sz="3200" b="1" dirty="0">
                <a:solidFill>
                  <a:srgbClr val="FFFF00"/>
                </a:solidFill>
                <a:effectLst>
                  <a:glow rad="101600">
                    <a:srgbClr val="F79646">
                      <a:satMod val="175000"/>
                      <a:alpha val="40000"/>
                    </a:srgbClr>
                  </a:glow>
                  <a:outerShdw blurRad="38100" dist="38100" dir="2700000" algn="tl">
                    <a:srgbClr val="000000">
                      <a:alpha val="43137"/>
                    </a:srgbClr>
                  </a:outerShdw>
                </a:effectLst>
                <a:latin typeface="Comic Sans MS" pitchFamily="66" charset="0"/>
              </a:rPr>
              <a:t>Summary</a:t>
            </a:r>
            <a:endParaRPr lang="en-US" sz="3200" dirty="0">
              <a:solidFill>
                <a:srgbClr val="FFFF00"/>
              </a:solidFill>
            </a:endParaRPr>
          </a:p>
        </p:txBody>
      </p:sp>
      <p:pic>
        <p:nvPicPr>
          <p:cNvPr id="3" name="Picture 2" descr="Nof40N_1000-500anom_thickOND.jpg"/>
          <p:cNvPicPr>
            <a:picLocks noChangeAspect="1"/>
          </p:cNvPicPr>
          <p:nvPr/>
        </p:nvPicPr>
        <p:blipFill>
          <a:blip r:embed="rId2" cstate="print"/>
          <a:srcRect l="12614" t="17778" r="15490" b="28889"/>
          <a:stretch>
            <a:fillRect/>
          </a:stretch>
        </p:blipFill>
        <p:spPr>
          <a:xfrm>
            <a:off x="533400" y="1219200"/>
            <a:ext cx="2381250" cy="2286000"/>
          </a:xfrm>
          <a:prstGeom prst="rect">
            <a:avLst/>
          </a:prstGeom>
          <a:effectLst>
            <a:glow rad="228600">
              <a:schemeClr val="accent6">
                <a:satMod val="175000"/>
                <a:alpha val="40000"/>
              </a:schemeClr>
            </a:glow>
          </a:effectLst>
        </p:spPr>
      </p:pic>
      <p:sp>
        <p:nvSpPr>
          <p:cNvPr id="12" name="Right Arrow 11"/>
          <p:cNvSpPr/>
          <p:nvPr/>
        </p:nvSpPr>
        <p:spPr>
          <a:xfrm rot="7904960">
            <a:off x="7633602" y="3967130"/>
            <a:ext cx="762000" cy="304800"/>
          </a:xfrm>
          <a:prstGeom prst="rightArrow">
            <a:avLst/>
          </a:prstGeom>
          <a:solidFill>
            <a:srgbClr val="FFFF00"/>
          </a:solidFill>
          <a:ln>
            <a:solidFill>
              <a:srgbClr val="FF0000"/>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17" name="Picture 16" descr="japansnow.jpg"/>
          <p:cNvPicPr>
            <a:picLocks noChangeAspect="1"/>
          </p:cNvPicPr>
          <p:nvPr/>
        </p:nvPicPr>
        <p:blipFill>
          <a:blip r:embed="rId3" cstate="print"/>
          <a:stretch>
            <a:fillRect/>
          </a:stretch>
        </p:blipFill>
        <p:spPr>
          <a:xfrm>
            <a:off x="381000" y="4800600"/>
            <a:ext cx="2431915" cy="1828800"/>
          </a:xfrm>
          <a:prstGeom prst="rect">
            <a:avLst/>
          </a:prstGeom>
          <a:effectLst>
            <a:glow rad="228600">
              <a:schemeClr val="accent6">
                <a:satMod val="175000"/>
                <a:alpha val="40000"/>
              </a:schemeClr>
            </a:glow>
          </a:effectLst>
        </p:spPr>
      </p:pic>
      <p:pic>
        <p:nvPicPr>
          <p:cNvPr id="15" name="Picture 14" descr="floods_germ_aus_czech_6-4-13.jpg"/>
          <p:cNvPicPr>
            <a:picLocks noChangeAspect="1"/>
          </p:cNvPicPr>
          <p:nvPr/>
        </p:nvPicPr>
        <p:blipFill>
          <a:blip r:embed="rId4" cstate="print"/>
          <a:stretch>
            <a:fillRect/>
          </a:stretch>
        </p:blipFill>
        <p:spPr>
          <a:xfrm>
            <a:off x="1828800" y="3810000"/>
            <a:ext cx="2625228" cy="1571625"/>
          </a:xfrm>
          <a:prstGeom prst="rect">
            <a:avLst/>
          </a:prstGeom>
          <a:effectLst>
            <a:glow rad="228600">
              <a:schemeClr val="accent6">
                <a:satMod val="175000"/>
                <a:alpha val="40000"/>
              </a:schemeClr>
            </a:glow>
          </a:effectLst>
        </p:spPr>
      </p:pic>
      <p:sp>
        <p:nvSpPr>
          <p:cNvPr id="18" name="Right Arrow 17"/>
          <p:cNvSpPr/>
          <p:nvPr/>
        </p:nvSpPr>
        <p:spPr>
          <a:xfrm rot="11456241">
            <a:off x="3366516" y="5800335"/>
            <a:ext cx="1540558" cy="292067"/>
          </a:xfrm>
          <a:prstGeom prst="rightArrow">
            <a:avLst/>
          </a:prstGeom>
          <a:solidFill>
            <a:srgbClr val="FFFF00"/>
          </a:solidFill>
          <a:ln>
            <a:solidFill>
              <a:srgbClr val="FF0000"/>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20" name="Group 19"/>
          <p:cNvGrpSpPr/>
          <p:nvPr/>
        </p:nvGrpSpPr>
        <p:grpSpPr>
          <a:xfrm>
            <a:off x="3352800" y="381000"/>
            <a:ext cx="2377440" cy="2051125"/>
            <a:chOff x="3352800" y="381000"/>
            <a:chExt cx="2377440" cy="2051125"/>
          </a:xfrm>
        </p:grpSpPr>
        <p:pic>
          <p:nvPicPr>
            <p:cNvPr id="6" name="Picture 5" descr="U500_OND_timeseries_NH.jpg"/>
            <p:cNvPicPr>
              <a:picLocks noChangeAspect="1"/>
            </p:cNvPicPr>
            <p:nvPr/>
          </p:nvPicPr>
          <p:blipFill>
            <a:blip r:embed="rId5" cstate="print"/>
            <a:srcRect l="6863" t="31111" r="19804" b="20000"/>
            <a:stretch>
              <a:fillRect/>
            </a:stretch>
          </p:blipFill>
          <p:spPr>
            <a:xfrm>
              <a:off x="3352800" y="381000"/>
              <a:ext cx="2377440" cy="2051125"/>
            </a:xfrm>
            <a:prstGeom prst="rect">
              <a:avLst/>
            </a:prstGeom>
            <a:effectLst>
              <a:glow rad="228600">
                <a:schemeClr val="accent6">
                  <a:satMod val="175000"/>
                  <a:alpha val="40000"/>
                </a:schemeClr>
              </a:glow>
            </a:effectLst>
          </p:spPr>
        </p:pic>
        <p:sp>
          <p:nvSpPr>
            <p:cNvPr id="19" name="TextBox 18"/>
            <p:cNvSpPr txBox="1"/>
            <p:nvPr/>
          </p:nvSpPr>
          <p:spPr>
            <a:xfrm>
              <a:off x="3780998" y="1472625"/>
              <a:ext cx="1324402" cy="584775"/>
            </a:xfrm>
            <a:prstGeom prst="rect">
              <a:avLst/>
            </a:prstGeom>
            <a:noFill/>
          </p:spPr>
          <p:txBody>
            <a:bodyPr wrap="none" rtlCol="0">
              <a:spAutoFit/>
            </a:bodyPr>
            <a:lstStyle/>
            <a:p>
              <a:r>
                <a:rPr lang="en-US" sz="1600" b="1" dirty="0">
                  <a:solidFill>
                    <a:prstClr val="black"/>
                  </a:solidFill>
                  <a:effectLst>
                    <a:glow rad="63500">
                      <a:srgbClr val="F79646">
                        <a:satMod val="175000"/>
                        <a:alpha val="40000"/>
                      </a:srgbClr>
                    </a:glow>
                  </a:effectLst>
                  <a:latin typeface="Comic Sans MS" pitchFamily="66" charset="0"/>
                </a:rPr>
                <a:t>West winds</a:t>
              </a:r>
            </a:p>
            <a:p>
              <a:pPr algn="r"/>
              <a:r>
                <a:rPr lang="en-US" sz="1600" b="1" dirty="0">
                  <a:solidFill>
                    <a:prstClr val="black"/>
                  </a:solidFill>
                  <a:effectLst>
                    <a:glow rad="63500">
                      <a:srgbClr val="F79646">
                        <a:satMod val="175000"/>
                        <a:alpha val="40000"/>
                      </a:srgbClr>
                    </a:glow>
                  </a:effectLst>
                  <a:latin typeface="Comic Sans MS" pitchFamily="66" charset="0"/>
                </a:rPr>
                <a:t>weakening</a:t>
              </a:r>
            </a:p>
          </p:txBody>
        </p:sp>
      </p:grpSp>
      <p:sp>
        <p:nvSpPr>
          <p:cNvPr id="7" name="Right Arrow 6"/>
          <p:cNvSpPr/>
          <p:nvPr/>
        </p:nvSpPr>
        <p:spPr>
          <a:xfrm rot="19785099">
            <a:off x="2844297" y="2228580"/>
            <a:ext cx="762000" cy="304800"/>
          </a:xfrm>
          <a:prstGeom prst="rightArrow">
            <a:avLst/>
          </a:prstGeom>
          <a:solidFill>
            <a:srgbClr val="FFFF00"/>
          </a:solidFill>
          <a:ln>
            <a:solidFill>
              <a:srgbClr val="FF0000"/>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ight Arrow 9"/>
          <p:cNvSpPr/>
          <p:nvPr/>
        </p:nvSpPr>
        <p:spPr>
          <a:xfrm rot="2467461">
            <a:off x="5327766" y="2117982"/>
            <a:ext cx="762000" cy="304800"/>
          </a:xfrm>
          <a:prstGeom prst="rightArrow">
            <a:avLst/>
          </a:prstGeom>
          <a:solidFill>
            <a:srgbClr val="FFFF00"/>
          </a:solidFill>
          <a:ln>
            <a:solidFill>
              <a:srgbClr val="FF0000"/>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ight Arrow 15"/>
          <p:cNvSpPr/>
          <p:nvPr/>
        </p:nvSpPr>
        <p:spPr>
          <a:xfrm rot="4164559">
            <a:off x="332942" y="4783808"/>
            <a:ext cx="762000" cy="304800"/>
          </a:xfrm>
          <a:prstGeom prst="rightArrow">
            <a:avLst/>
          </a:prstGeom>
          <a:solidFill>
            <a:srgbClr val="FFFF00"/>
          </a:solidFill>
          <a:ln>
            <a:solidFill>
              <a:srgbClr val="FF0000"/>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1" name="Right Arrow 20"/>
          <p:cNvSpPr/>
          <p:nvPr/>
        </p:nvSpPr>
        <p:spPr>
          <a:xfrm rot="2030685">
            <a:off x="782318" y="4377372"/>
            <a:ext cx="762000" cy="304800"/>
          </a:xfrm>
          <a:prstGeom prst="rightArrow">
            <a:avLst/>
          </a:prstGeom>
          <a:solidFill>
            <a:srgbClr val="FFFF00"/>
          </a:solidFill>
          <a:ln>
            <a:solidFill>
              <a:srgbClr val="FF0000"/>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2" name="Right Arrow 21"/>
          <p:cNvSpPr/>
          <p:nvPr/>
        </p:nvSpPr>
        <p:spPr>
          <a:xfrm>
            <a:off x="1024311" y="3810000"/>
            <a:ext cx="762000" cy="304800"/>
          </a:xfrm>
          <a:prstGeom prst="rightArrow">
            <a:avLst/>
          </a:prstGeom>
          <a:solidFill>
            <a:srgbClr val="FFFF00"/>
          </a:solidFill>
          <a:ln>
            <a:solidFill>
              <a:srgbClr val="FF0000"/>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 name="Rectangle 3"/>
          <p:cNvSpPr/>
          <p:nvPr/>
        </p:nvSpPr>
        <p:spPr>
          <a:xfrm>
            <a:off x="256733" y="3648670"/>
            <a:ext cx="505267" cy="923330"/>
          </a:xfrm>
          <a:prstGeom prst="rect">
            <a:avLst/>
          </a:prstGeom>
          <a:noFill/>
        </p:spPr>
        <p:txBody>
          <a:bodyPr wrap="none" lIns="91440" tIns="45720" rIns="91440" bIns="45720">
            <a:spAutoFit/>
          </a:bodyPr>
          <a:lstStyle/>
          <a:p>
            <a:pPr algn="ctr"/>
            <a:r>
              <a:rPr lang="en-US" sz="5400" b="1" dirty="0">
                <a:ln w="31550" cmpd="sng">
                  <a:gradFill>
                    <a:gsLst>
                      <a:gs pos="70000">
                        <a:srgbClr val="F79646">
                          <a:shade val="50000"/>
                          <a:satMod val="190000"/>
                        </a:srgbClr>
                      </a:gs>
                      <a:gs pos="0">
                        <a:srgbClr val="F79646">
                          <a:tint val="77000"/>
                          <a:satMod val="180000"/>
                        </a:srgbClr>
                      </a:gs>
                    </a:gsLst>
                    <a:lin ang="5400000"/>
                  </a:gradFill>
                  <a:prstDash val="solid"/>
                </a:ln>
                <a:solidFill>
                  <a:srgbClr val="FFFF00"/>
                </a:solidFill>
                <a:effectLst>
                  <a:glow rad="228600">
                    <a:srgbClr val="F79646">
                      <a:satMod val="175000"/>
                      <a:alpha val="40000"/>
                    </a:srgbClr>
                  </a:glow>
                  <a:outerShdw blurRad="50800" dist="40000" dir="5400000" algn="tl" rotWithShape="0">
                    <a:srgbClr val="000000">
                      <a:shade val="5000"/>
                      <a:satMod val="120000"/>
                      <a:alpha val="33000"/>
                    </a:srgbClr>
                  </a:outerShdw>
                </a:effectLst>
              </a:rPr>
              <a:t>?</a:t>
            </a:r>
          </a:p>
        </p:txBody>
      </p:sp>
      <p:pic>
        <p:nvPicPr>
          <p:cNvPr id="8" name="Picture 7"/>
          <p:cNvPicPr>
            <a:picLocks noChangeAspect="1"/>
          </p:cNvPicPr>
          <p:nvPr/>
        </p:nvPicPr>
        <p:blipFill>
          <a:blip r:embed="rId6"/>
          <a:stretch>
            <a:fillRect/>
          </a:stretch>
        </p:blipFill>
        <p:spPr>
          <a:xfrm>
            <a:off x="6103034" y="1219200"/>
            <a:ext cx="2888566" cy="2560320"/>
          </a:xfrm>
          <a:prstGeom prst="rect">
            <a:avLst/>
          </a:prstGeom>
          <a:effectLst>
            <a:glow rad="228600">
              <a:schemeClr val="accent6">
                <a:satMod val="175000"/>
                <a:alpha val="40000"/>
              </a:schemeClr>
            </a:glow>
          </a:effectLst>
        </p:spPr>
      </p:pic>
      <p:pic>
        <p:nvPicPr>
          <p:cNvPr id="13" name="Picture 12"/>
          <p:cNvPicPr>
            <a:picLocks noChangeAspect="1"/>
          </p:cNvPicPr>
          <p:nvPr/>
        </p:nvPicPr>
        <p:blipFill>
          <a:blip r:embed="rId7"/>
          <a:stretch>
            <a:fillRect/>
          </a:stretch>
        </p:blipFill>
        <p:spPr>
          <a:xfrm>
            <a:off x="4990315" y="4478374"/>
            <a:ext cx="3435246" cy="2286000"/>
          </a:xfrm>
          <a:prstGeom prst="rect">
            <a:avLst/>
          </a:prstGeom>
          <a:effectLst>
            <a:glow rad="228600">
              <a:schemeClr val="accent6">
                <a:satMod val="175000"/>
                <a:alpha val="40000"/>
              </a:schemeClr>
            </a:glow>
          </a:effectLst>
        </p:spPr>
      </p:pic>
      <p:sp>
        <p:nvSpPr>
          <p:cNvPr id="14" name="TextBox 13"/>
          <p:cNvSpPr txBox="1"/>
          <p:nvPr/>
        </p:nvSpPr>
        <p:spPr>
          <a:xfrm>
            <a:off x="538678" y="1194375"/>
            <a:ext cx="1856598" cy="369332"/>
          </a:xfrm>
          <a:prstGeom prst="rect">
            <a:avLst/>
          </a:prstGeom>
          <a:noFill/>
        </p:spPr>
        <p:txBody>
          <a:bodyPr wrap="none" rtlCol="0">
            <a:spAutoFit/>
          </a:bodyPr>
          <a:lstStyle/>
          <a:p>
            <a:r>
              <a:rPr lang="en-US" b="1" dirty="0">
                <a:solidFill>
                  <a:prstClr val="black"/>
                </a:solidFill>
                <a:effectLst>
                  <a:glow rad="63500">
                    <a:srgbClr val="C0504D">
                      <a:satMod val="175000"/>
                      <a:alpha val="40000"/>
                    </a:srgbClr>
                  </a:glow>
                </a:effectLst>
                <a:latin typeface="Comic Sans MS" panose="030F0702030302020204" pitchFamily="66" charset="0"/>
              </a:rPr>
              <a:t>Arctic warming</a:t>
            </a:r>
          </a:p>
        </p:txBody>
      </p:sp>
    </p:spTree>
    <p:extLst>
      <p:ext uri="{BB962C8B-B14F-4D97-AF65-F5344CB8AC3E}">
        <p14:creationId xmlns:p14="http://schemas.microsoft.com/office/powerpoint/2010/main" val="23937961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childTnLst>
                                </p:cTn>
                              </p:par>
                            </p:childTnLst>
                          </p:cTn>
                        </p:par>
                        <p:par>
                          <p:cTn id="52" fill="hold">
                            <p:stCondLst>
                              <p:cond delay="15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childTnLst>
                          </p:cTn>
                        </p:par>
                        <p:par>
                          <p:cTn id="65" fill="hold">
                            <p:stCondLst>
                              <p:cond delay="1000"/>
                            </p:stCondLst>
                            <p:childTnLst>
                              <p:par>
                                <p:cTn id="66" presetID="2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500" fill="hold"/>
                                        <p:tgtEl>
                                          <p:spTgt spid="4"/>
                                        </p:tgtEl>
                                        <p:attrNameLst>
                                          <p:attrName>ppt_w</p:attrName>
                                        </p:attrNameLst>
                                      </p:cBhvr>
                                      <p:tavLst>
                                        <p:tav tm="0">
                                          <p:val>
                                            <p:fltVal val="0"/>
                                          </p:val>
                                        </p:tav>
                                        <p:tav tm="100000">
                                          <p:val>
                                            <p:strVal val="#ppt_w"/>
                                          </p:val>
                                        </p:tav>
                                      </p:tavLst>
                                    </p:anim>
                                    <p:anim calcmode="lin" valueType="num">
                                      <p:cBhvr>
                                        <p:cTn id="73" dur="500" fill="hold"/>
                                        <p:tgtEl>
                                          <p:spTgt spid="4"/>
                                        </p:tgtEl>
                                        <p:attrNameLst>
                                          <p:attrName>ppt_h</p:attrName>
                                        </p:attrNameLst>
                                      </p:cBhvr>
                                      <p:tavLst>
                                        <p:tav tm="0">
                                          <p:val>
                                            <p:fltVal val="0"/>
                                          </p:val>
                                        </p:tav>
                                        <p:tav tm="100000">
                                          <p:val>
                                            <p:strVal val="#ppt_h"/>
                                          </p:val>
                                        </p:tav>
                                      </p:tavLst>
                                    </p:anim>
                                    <p:animEffect transition="in" filter="fade">
                                      <p:cBhvr>
                                        <p:cTn id="7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8" grpId="0" animBg="1"/>
      <p:bldP spid="7" grpId="0" animBg="1"/>
      <p:bldP spid="10" grpId="0" animBg="1"/>
      <p:bldP spid="16" grpId="0" animBg="1"/>
      <p:bldP spid="21" grpId="0" animBg="1"/>
      <p:bldP spid="22" grpId="0" animBg="1"/>
      <p:bldP spid="4"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9144000"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000000"/>
              </a:solidFill>
            </a:endParaRPr>
          </a:p>
        </p:txBody>
      </p:sp>
      <p:pic>
        <p:nvPicPr>
          <p:cNvPr id="4" name="Picture 3" descr="ext_wx_cartoon.jpg"/>
          <p:cNvPicPr>
            <a:picLocks noChangeAspect="1"/>
          </p:cNvPicPr>
          <p:nvPr/>
        </p:nvPicPr>
        <p:blipFill>
          <a:blip r:embed="rId3" cstate="print"/>
          <a:stretch>
            <a:fillRect/>
          </a:stretch>
        </p:blipFill>
        <p:spPr>
          <a:xfrm>
            <a:off x="956733" y="417352"/>
            <a:ext cx="7222067" cy="5577041"/>
          </a:xfrm>
          <a:prstGeom prst="rect">
            <a:avLst/>
          </a:prstGeom>
          <a:effectLst>
            <a:softEdge rad="63500"/>
          </a:effectLst>
        </p:spPr>
      </p:pic>
      <p:sp>
        <p:nvSpPr>
          <p:cNvPr id="5" name="TextBox 4"/>
          <p:cNvSpPr txBox="1"/>
          <p:nvPr/>
        </p:nvSpPr>
        <p:spPr>
          <a:xfrm>
            <a:off x="5502915" y="6197025"/>
            <a:ext cx="3183885" cy="584775"/>
          </a:xfrm>
          <a:prstGeom prst="rect">
            <a:avLst/>
          </a:prstGeom>
          <a:noFill/>
        </p:spPr>
        <p:txBody>
          <a:bodyPr wrap="none" rtlCol="0">
            <a:spAutoFit/>
          </a:bodyPr>
          <a:lstStyle/>
          <a:p>
            <a:pPr eaLnBrk="0" fontAlgn="base" hangingPunct="0">
              <a:spcBef>
                <a:spcPct val="0"/>
              </a:spcBef>
              <a:spcAft>
                <a:spcPct val="0"/>
              </a:spcAft>
            </a:pPr>
            <a:r>
              <a:rPr lang="en-US" sz="3200" b="1" dirty="0">
                <a:solidFill>
                  <a:srgbClr val="FF0000"/>
                </a:solidFill>
                <a:effectLst>
                  <a:glow rad="228600">
                    <a:srgbClr val="4BACC6">
                      <a:satMod val="175000"/>
                      <a:alpha val="40000"/>
                    </a:srgbClr>
                  </a:glow>
                  <a:outerShdw blurRad="38100" dist="38100" dir="2700000" algn="tl">
                    <a:srgbClr val="000000">
                      <a:alpha val="43137"/>
                    </a:srgbClr>
                  </a:outerShdw>
                </a:effectLst>
                <a:latin typeface="Comic Sans MS" pitchFamily="66" charset="0"/>
              </a:rPr>
              <a:t>THANK-YOU !!</a:t>
            </a:r>
          </a:p>
        </p:txBody>
      </p:sp>
      <p:sp>
        <p:nvSpPr>
          <p:cNvPr id="6" name="TextBox 5"/>
          <p:cNvSpPr txBox="1"/>
          <p:nvPr/>
        </p:nvSpPr>
        <p:spPr>
          <a:xfrm>
            <a:off x="30598" y="6496109"/>
            <a:ext cx="2712602" cy="338554"/>
          </a:xfrm>
          <a:prstGeom prst="rect">
            <a:avLst/>
          </a:prstGeom>
          <a:noFill/>
        </p:spPr>
        <p:txBody>
          <a:bodyPr wrap="none" rtlCol="0">
            <a:spAutoFit/>
          </a:bodyPr>
          <a:lstStyle/>
          <a:p>
            <a:pPr eaLnBrk="0" fontAlgn="base" hangingPunct="0">
              <a:spcBef>
                <a:spcPct val="0"/>
              </a:spcBef>
              <a:spcAft>
                <a:spcPct val="0"/>
              </a:spcAft>
            </a:pPr>
            <a:r>
              <a:rPr lang="en-US" sz="1600" b="1" dirty="0">
                <a:solidFill>
                  <a:prstClr val="white"/>
                </a:solidFill>
              </a:rPr>
              <a:t>francis@imcs.rutgers.edu</a:t>
            </a:r>
          </a:p>
        </p:txBody>
      </p:sp>
    </p:spTree>
    <p:extLst>
      <p:ext uri="{BB962C8B-B14F-4D97-AF65-F5344CB8AC3E}">
        <p14:creationId xmlns:p14="http://schemas.microsoft.com/office/powerpoint/2010/main" val="52114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vortex.accuweather.com/adc2004/pub/includes/columns/newsstory/2012/400x266_04012016_temp040112.jpg"/>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6691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28359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9999">
              <a:srgbClr val="0A128C"/>
            </a:gs>
            <a:gs pos="70000">
              <a:srgbClr val="181CC7"/>
            </a:gs>
            <a:gs pos="88000">
              <a:srgbClr val="7005D4"/>
            </a:gs>
            <a:gs pos="100000">
              <a:srgbClr val="8C3D91"/>
            </a:gs>
          </a:gsLst>
          <a:lin ang="5400000" scaled="0"/>
        </a:gradFill>
        <a:effectLst/>
      </p:bgPr>
    </p:bg>
    <p:spTree>
      <p:nvGrpSpPr>
        <p:cNvPr id="1" name=""/>
        <p:cNvGrpSpPr/>
        <p:nvPr/>
      </p:nvGrpSpPr>
      <p:grpSpPr>
        <a:xfrm>
          <a:off x="0" y="0"/>
          <a:ext cx="0" cy="0"/>
          <a:chOff x="0" y="0"/>
          <a:chExt cx="0" cy="0"/>
        </a:xfrm>
      </p:grpSpPr>
      <p:sp>
        <p:nvSpPr>
          <p:cNvPr id="8" name="TextBox 7"/>
          <p:cNvSpPr txBox="1"/>
          <p:nvPr/>
        </p:nvSpPr>
        <p:spPr>
          <a:xfrm>
            <a:off x="457200" y="228600"/>
            <a:ext cx="8229600" cy="892552"/>
          </a:xfrm>
          <a:prstGeom prst="rect">
            <a:avLst/>
          </a:prstGeom>
          <a:noFill/>
        </p:spPr>
        <p:txBody>
          <a:bodyPr wrap="square" rtlCol="0">
            <a:spAutoFit/>
          </a:bodyPr>
          <a:lstStyle/>
          <a:p>
            <a:pPr algn="ctr"/>
            <a:r>
              <a:rPr lang="en-US" sz="2800" b="1" dirty="0">
                <a:solidFill>
                  <a:srgbClr val="FF0000"/>
                </a:solidFill>
                <a:effectLst>
                  <a:outerShdw blurRad="38100" dist="38100" dir="2700000" algn="tl">
                    <a:srgbClr val="000000">
                      <a:alpha val="43137"/>
                    </a:srgbClr>
                  </a:outerShdw>
                </a:effectLst>
                <a:latin typeface="Comic Sans MS" pitchFamily="66" charset="0"/>
              </a:rPr>
              <a:t>Did Climate Change Contribute to Sandy?</a:t>
            </a:r>
          </a:p>
          <a:p>
            <a:pPr algn="ctr"/>
            <a:r>
              <a:rPr lang="en-US" sz="2400" b="1" dirty="0">
                <a:solidFill>
                  <a:prstClr val="white"/>
                </a:solidFill>
                <a:effectLst>
                  <a:outerShdw blurRad="38100" dist="38100" dir="2700000" algn="tl">
                    <a:srgbClr val="000000">
                      <a:alpha val="43137"/>
                    </a:srgbClr>
                  </a:outerShdw>
                </a:effectLst>
                <a:latin typeface="Comic Sans MS" pitchFamily="66" charset="0"/>
              </a:rPr>
              <a:t>YES! – In At Least 5 Ways</a:t>
            </a:r>
          </a:p>
        </p:txBody>
      </p:sp>
      <p:pic>
        <p:nvPicPr>
          <p:cNvPr id="5" name="Picture 4" descr="sandy_block_jetstream.jpg"/>
          <p:cNvPicPr>
            <a:picLocks noChangeAspect="1"/>
          </p:cNvPicPr>
          <p:nvPr/>
        </p:nvPicPr>
        <p:blipFill>
          <a:blip r:embed="rId2" cstate="print"/>
          <a:stretch>
            <a:fillRect/>
          </a:stretch>
        </p:blipFill>
        <p:spPr>
          <a:xfrm>
            <a:off x="2895600" y="2743200"/>
            <a:ext cx="5934413" cy="3733800"/>
          </a:xfrm>
          <a:prstGeom prst="rect">
            <a:avLst/>
          </a:prstGeom>
          <a:effectLst>
            <a:softEdge rad="63500"/>
          </a:effectLst>
        </p:spPr>
      </p:pic>
      <p:sp>
        <p:nvSpPr>
          <p:cNvPr id="6" name="Oval 5"/>
          <p:cNvSpPr/>
          <p:nvPr/>
        </p:nvSpPr>
        <p:spPr>
          <a:xfrm>
            <a:off x="4876800" y="2743200"/>
            <a:ext cx="2971800" cy="1295400"/>
          </a:xfrm>
          <a:prstGeom prst="ellipse">
            <a:avLst/>
          </a:prstGeom>
          <a:solidFill>
            <a:srgbClr val="FF3300">
              <a:alpha val="56863"/>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4800600" y="1219200"/>
            <a:ext cx="4267200" cy="1015663"/>
          </a:xfrm>
          <a:prstGeom prst="rect">
            <a:avLst/>
          </a:prstGeom>
          <a:noFill/>
        </p:spPr>
        <p:txBody>
          <a:bodyPr wrap="square" rtlCol="0">
            <a:spAutoFit/>
          </a:bodyPr>
          <a:lstStyle/>
          <a:p>
            <a:r>
              <a:rPr lang="en-US" sz="2000" b="1" dirty="0">
                <a:solidFill>
                  <a:srgbClr val="FFFF00"/>
                </a:solidFill>
                <a:effectLst>
                  <a:outerShdw blurRad="38100" dist="38100" dir="2700000" algn="tl">
                    <a:srgbClr val="000000">
                      <a:alpha val="43137"/>
                    </a:srgbClr>
                  </a:outerShdw>
                </a:effectLst>
                <a:latin typeface="Comic Sans MS" pitchFamily="66" charset="0"/>
              </a:rPr>
              <a:t>Was blocking high strengthened, extended northward, or prolonged by warm Arctic? </a:t>
            </a:r>
          </a:p>
        </p:txBody>
      </p:sp>
      <p:sp>
        <p:nvSpPr>
          <p:cNvPr id="10" name="TextBox 9"/>
          <p:cNvSpPr txBox="1"/>
          <p:nvPr/>
        </p:nvSpPr>
        <p:spPr>
          <a:xfrm>
            <a:off x="5181600" y="2286000"/>
            <a:ext cx="1797287" cy="400110"/>
          </a:xfrm>
          <a:prstGeom prst="rect">
            <a:avLst/>
          </a:prstGeom>
          <a:noFill/>
        </p:spPr>
        <p:txBody>
          <a:bodyPr wrap="none" rtlCol="0">
            <a:spAutoFit/>
          </a:bodyPr>
          <a:lstStyle/>
          <a:p>
            <a:r>
              <a:rPr lang="en-US" sz="2000" b="1" dirty="0">
                <a:solidFill>
                  <a:srgbClr val="FF0000"/>
                </a:solidFill>
                <a:effectLst>
                  <a:outerShdw blurRad="38100" dist="38100" dir="2700000" algn="tl">
                    <a:srgbClr val="000000">
                      <a:alpha val="43137"/>
                    </a:srgbClr>
                  </a:outerShdw>
                </a:effectLst>
                <a:latin typeface="Comic Sans MS" pitchFamily="66" charset="0"/>
              </a:rPr>
              <a:t>We think so.</a:t>
            </a:r>
          </a:p>
        </p:txBody>
      </p:sp>
      <p:sp>
        <p:nvSpPr>
          <p:cNvPr id="12" name="TextBox 11"/>
          <p:cNvSpPr txBox="1"/>
          <p:nvPr/>
        </p:nvSpPr>
        <p:spPr>
          <a:xfrm>
            <a:off x="7853262" y="6553200"/>
            <a:ext cx="1290738" cy="307777"/>
          </a:xfrm>
          <a:prstGeom prst="rect">
            <a:avLst/>
          </a:prstGeom>
          <a:noFill/>
        </p:spPr>
        <p:txBody>
          <a:bodyPr wrap="none" rtlCol="0">
            <a:spAutoFit/>
          </a:bodyPr>
          <a:lstStyle/>
          <a:p>
            <a:r>
              <a:rPr lang="en-US" sz="1400" b="1" dirty="0">
                <a:solidFill>
                  <a:srgbClr val="FFFF00"/>
                </a:solidFill>
                <a:effectLst>
                  <a:outerShdw blurRad="38100" dist="38100" dir="2700000" algn="tl">
                    <a:srgbClr val="000000">
                      <a:alpha val="43137"/>
                    </a:srgbClr>
                  </a:outerShdw>
                </a:effectLst>
                <a:latin typeface="Comic Sans MS" pitchFamily="66" charset="0"/>
              </a:rPr>
              <a:t>J.A. Francis</a:t>
            </a:r>
          </a:p>
        </p:txBody>
      </p:sp>
      <p:sp>
        <p:nvSpPr>
          <p:cNvPr id="13" name="TextBox 12"/>
          <p:cNvSpPr txBox="1"/>
          <p:nvPr/>
        </p:nvSpPr>
        <p:spPr>
          <a:xfrm>
            <a:off x="228600" y="1371600"/>
            <a:ext cx="4114800" cy="2862322"/>
          </a:xfrm>
          <a:prstGeom prst="rect">
            <a:avLst/>
          </a:prstGeom>
          <a:noFill/>
        </p:spPr>
        <p:txBody>
          <a:bodyPr wrap="square" rtlCol="0">
            <a:spAutoFit/>
          </a:bodyPr>
          <a:lstStyle/>
          <a:p>
            <a:pPr>
              <a:spcBef>
                <a:spcPts val="1200"/>
              </a:spcBef>
              <a:buClr>
                <a:srgbClr val="FF0000"/>
              </a:buClr>
              <a:buSzPct val="110000"/>
              <a:buFont typeface="Wingdings" pitchFamily="2" charset="2"/>
              <a:buChar char="ü"/>
            </a:pPr>
            <a:r>
              <a:rPr lang="en-US" sz="2800" b="1" dirty="0">
                <a:solidFill>
                  <a:srgbClr val="FFFF00"/>
                </a:solidFill>
                <a:effectLst>
                  <a:outerShdw blurRad="38100" dist="38100" dir="2700000" algn="tl">
                    <a:srgbClr val="000000">
                      <a:alpha val="43137"/>
                    </a:srgbClr>
                  </a:outerShdw>
                </a:effectLst>
                <a:latin typeface="Comic Sans MS" pitchFamily="66" charset="0"/>
              </a:rPr>
              <a:t>Sea level rise</a:t>
            </a:r>
          </a:p>
          <a:p>
            <a:pPr>
              <a:spcBef>
                <a:spcPts val="1200"/>
              </a:spcBef>
              <a:buClr>
                <a:srgbClr val="FF0000"/>
              </a:buClr>
              <a:buSzPct val="110000"/>
              <a:buFont typeface="Wingdings" pitchFamily="2" charset="2"/>
              <a:buChar char="ü"/>
            </a:pPr>
            <a:r>
              <a:rPr lang="en-US" sz="2800" b="1" dirty="0">
                <a:solidFill>
                  <a:srgbClr val="FFFF00"/>
                </a:solidFill>
                <a:effectLst>
                  <a:outerShdw blurRad="38100" dist="38100" dir="2700000" algn="tl">
                    <a:srgbClr val="000000">
                      <a:alpha val="43137"/>
                    </a:srgbClr>
                  </a:outerShdw>
                </a:effectLst>
                <a:latin typeface="Comic Sans MS" pitchFamily="66" charset="0"/>
              </a:rPr>
              <a:t>Warmer oceans</a:t>
            </a:r>
          </a:p>
          <a:p>
            <a:pPr>
              <a:spcBef>
                <a:spcPts val="1200"/>
              </a:spcBef>
              <a:buClr>
                <a:srgbClr val="FF0000"/>
              </a:buClr>
              <a:buSzPct val="110000"/>
              <a:buFont typeface="Wingdings" pitchFamily="2" charset="2"/>
              <a:buChar char="ü"/>
            </a:pPr>
            <a:r>
              <a:rPr lang="en-US" sz="2800" b="1" dirty="0">
                <a:solidFill>
                  <a:srgbClr val="FFFF00"/>
                </a:solidFill>
                <a:effectLst>
                  <a:outerShdw blurRad="38100" dist="38100" dir="2700000" algn="tl">
                    <a:srgbClr val="000000">
                      <a:alpha val="43137"/>
                    </a:srgbClr>
                  </a:outerShdw>
                </a:effectLst>
                <a:latin typeface="Comic Sans MS" pitchFamily="66" charset="0"/>
              </a:rPr>
              <a:t>Warmer air</a:t>
            </a:r>
          </a:p>
          <a:p>
            <a:pPr>
              <a:spcBef>
                <a:spcPts val="1200"/>
              </a:spcBef>
              <a:buClr>
                <a:srgbClr val="FF0000"/>
              </a:buClr>
              <a:buSzPct val="110000"/>
              <a:buFont typeface="Wingdings" pitchFamily="2" charset="2"/>
              <a:buChar char="ü"/>
            </a:pPr>
            <a:r>
              <a:rPr lang="en-US" sz="2800" b="1" dirty="0">
                <a:solidFill>
                  <a:srgbClr val="FFFF00"/>
                </a:solidFill>
                <a:effectLst>
                  <a:outerShdw blurRad="38100" dist="38100" dir="2700000" algn="tl">
                    <a:srgbClr val="000000">
                      <a:alpha val="43137"/>
                    </a:srgbClr>
                  </a:outerShdw>
                </a:effectLst>
                <a:latin typeface="Comic Sans MS" pitchFamily="66" charset="0"/>
              </a:rPr>
              <a:t>More water vapor</a:t>
            </a:r>
          </a:p>
          <a:p>
            <a:pPr>
              <a:spcBef>
                <a:spcPts val="1200"/>
              </a:spcBef>
              <a:buClr>
                <a:srgbClr val="FF0000"/>
              </a:buClr>
              <a:buSzPct val="110000"/>
              <a:buFont typeface="Wingdings" pitchFamily="2" charset="2"/>
              <a:buChar char="Ø"/>
            </a:pPr>
            <a:r>
              <a:rPr lang="en-US" sz="2800" b="1" dirty="0">
                <a:solidFill>
                  <a:srgbClr val="FFFF00"/>
                </a:solidFill>
                <a:effectLst>
                  <a:outerShdw blurRad="38100" dist="38100" dir="2700000" algn="tl">
                    <a:srgbClr val="000000">
                      <a:alpha val="43137"/>
                    </a:srgbClr>
                  </a:outerShdw>
                </a:effectLst>
                <a:latin typeface="Comic Sans MS" pitchFamily="66" charset="0"/>
              </a:rPr>
              <a:t>Arctic sea ice loss? </a:t>
            </a:r>
          </a:p>
        </p:txBody>
      </p:sp>
      <p:grpSp>
        <p:nvGrpSpPr>
          <p:cNvPr id="2" name="Group 15"/>
          <p:cNvGrpSpPr/>
          <p:nvPr/>
        </p:nvGrpSpPr>
        <p:grpSpPr>
          <a:xfrm>
            <a:off x="304800" y="1295400"/>
            <a:ext cx="4343400" cy="3996154"/>
            <a:chOff x="152400" y="1871246"/>
            <a:chExt cx="4343400" cy="3996154"/>
          </a:xfrm>
          <a:effectLst>
            <a:glow rad="228600">
              <a:schemeClr val="accent6">
                <a:satMod val="175000"/>
                <a:alpha val="40000"/>
              </a:schemeClr>
            </a:glow>
          </a:effectLst>
        </p:grpSpPr>
        <p:sp>
          <p:nvSpPr>
            <p:cNvPr id="14" name="TextBox 13"/>
            <p:cNvSpPr txBox="1"/>
            <p:nvPr/>
          </p:nvSpPr>
          <p:spPr>
            <a:xfrm>
              <a:off x="152400" y="1871246"/>
              <a:ext cx="4343400" cy="338554"/>
            </a:xfrm>
            <a:prstGeom prst="rect">
              <a:avLst/>
            </a:prstGeom>
            <a:solidFill>
              <a:schemeClr val="bg1"/>
            </a:solidFill>
          </p:spPr>
          <p:txBody>
            <a:bodyPr wrap="square" rtlCol="0">
              <a:spAutoFit/>
            </a:bodyPr>
            <a:lstStyle/>
            <a:p>
              <a:pPr algn="ctr"/>
              <a:r>
                <a:rPr lang="en-US" sz="1600" b="1" dirty="0">
                  <a:solidFill>
                    <a:sysClr val="windowText" lastClr="000000"/>
                  </a:solidFill>
                  <a:effectLst>
                    <a:glow rad="228600">
                      <a:srgbClr val="C0504D">
                        <a:satMod val="175000"/>
                        <a:alpha val="40000"/>
                      </a:srgbClr>
                    </a:glow>
                  </a:effectLst>
                </a:rPr>
                <a:t>The Arctic was MUCH warmer than normal</a:t>
              </a:r>
            </a:p>
          </p:txBody>
        </p:sp>
        <p:pic>
          <p:nvPicPr>
            <p:cNvPr id="15" name="Picture 14" descr="Z850_anom_15-27Oct2012_Arctic.jpg"/>
            <p:cNvPicPr>
              <a:picLocks noChangeAspect="1"/>
            </p:cNvPicPr>
            <p:nvPr/>
          </p:nvPicPr>
          <p:blipFill>
            <a:blip r:embed="rId3" cstate="print"/>
            <a:stretch>
              <a:fillRect/>
            </a:stretch>
          </p:blipFill>
          <p:spPr>
            <a:xfrm>
              <a:off x="152400" y="2209800"/>
              <a:ext cx="4331441" cy="3657600"/>
            </a:xfrm>
            <a:prstGeom prst="rect">
              <a:avLst/>
            </a:prstGeom>
          </p:spPr>
        </p:pic>
      </p:grpSp>
      <p:grpSp>
        <p:nvGrpSpPr>
          <p:cNvPr id="19" name="Group 18"/>
          <p:cNvGrpSpPr/>
          <p:nvPr/>
        </p:nvGrpSpPr>
        <p:grpSpPr>
          <a:xfrm>
            <a:off x="6547434" y="2534644"/>
            <a:ext cx="2520366" cy="1573901"/>
            <a:chOff x="6547434" y="2534644"/>
            <a:chExt cx="2520366" cy="1573901"/>
          </a:xfrm>
        </p:grpSpPr>
        <p:sp>
          <p:nvSpPr>
            <p:cNvPr id="16" name="TextBox 15"/>
            <p:cNvSpPr txBox="1"/>
            <p:nvPr/>
          </p:nvSpPr>
          <p:spPr>
            <a:xfrm>
              <a:off x="7162800" y="3059668"/>
              <a:ext cx="1905000" cy="369332"/>
            </a:xfrm>
            <a:prstGeom prst="rect">
              <a:avLst/>
            </a:prstGeom>
            <a:noFill/>
          </p:spPr>
          <p:txBody>
            <a:bodyPr wrap="square" rtlCol="0">
              <a:spAutoFit/>
            </a:bodyPr>
            <a:lstStyle/>
            <a:p>
              <a:r>
                <a:rPr lang="en-US" b="1" dirty="0">
                  <a:solidFill>
                    <a:srgbClr val="FFFF00"/>
                  </a:solidFill>
                  <a:effectLst>
                    <a:glow rad="139700">
                      <a:srgbClr val="F79646">
                        <a:satMod val="175000"/>
                        <a:alpha val="40000"/>
                      </a:srgbClr>
                    </a:glow>
                    <a:outerShdw blurRad="38100" dist="38100" dir="2700000" algn="tl">
                      <a:srgbClr val="000000">
                        <a:alpha val="43137"/>
                      </a:srgbClr>
                    </a:outerShdw>
                  </a:effectLst>
                  <a:latin typeface="Comic Sans MS" pitchFamily="66" charset="0"/>
                </a:rPr>
                <a:t>Blocking High</a:t>
              </a:r>
            </a:p>
          </p:txBody>
        </p:sp>
        <p:sp>
          <p:nvSpPr>
            <p:cNvPr id="18" name="Arc 17"/>
            <p:cNvSpPr/>
            <p:nvPr/>
          </p:nvSpPr>
          <p:spPr>
            <a:xfrm rot="6096978">
              <a:off x="6337749" y="2744329"/>
              <a:ext cx="1573901" cy="1154532"/>
            </a:xfrm>
            <a:prstGeom prst="arc">
              <a:avLst/>
            </a:prstGeom>
            <a:ln w="57150">
              <a:solidFill>
                <a:srgbClr val="FFFF00"/>
              </a:solidFill>
              <a:headEnd type="none" w="med" len="med"/>
              <a:tailEnd type="triangle" w="med" len="med"/>
            </a:ln>
            <a:effectLst>
              <a:glow rad="139700">
                <a:schemeClr val="accent6">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grpSp>
    </p:spTree>
    <p:extLst>
      <p:ext uri="{BB962C8B-B14F-4D97-AF65-F5344CB8AC3E}">
        <p14:creationId xmlns:p14="http://schemas.microsoft.com/office/powerpoint/2010/main" val="1259575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p:cTn id="7"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2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left)">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
                                            <p:txEl>
                                              <p:pRg st="1" end="1"/>
                                            </p:txEl>
                                          </p:spTgt>
                                        </p:tgtEl>
                                        <p:attrNameLst>
                                          <p:attrName>style.visibility</p:attrName>
                                        </p:attrNameLst>
                                      </p:cBhvr>
                                      <p:to>
                                        <p:strVal val="visible"/>
                                      </p:to>
                                    </p:set>
                                    <p:animEffect transition="in" filter="wipe(left)">
                                      <p:cBhvr>
                                        <p:cTn id="27" dur="500"/>
                                        <p:tgtEl>
                                          <p:spTgt spid="1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
                                            <p:txEl>
                                              <p:pRg st="2" end="2"/>
                                            </p:txEl>
                                          </p:spTgt>
                                        </p:tgtEl>
                                        <p:attrNameLst>
                                          <p:attrName>style.visibility</p:attrName>
                                        </p:attrNameLst>
                                      </p:cBhvr>
                                      <p:to>
                                        <p:strVal val="visible"/>
                                      </p:to>
                                    </p:set>
                                    <p:animEffect transition="in" filter="wipe(left)">
                                      <p:cBhvr>
                                        <p:cTn id="32" dur="500"/>
                                        <p:tgtEl>
                                          <p:spTgt spid="1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
                                            <p:txEl>
                                              <p:pRg st="3" end="3"/>
                                            </p:txEl>
                                          </p:spTgt>
                                        </p:tgtEl>
                                        <p:attrNameLst>
                                          <p:attrName>style.visibility</p:attrName>
                                        </p:attrNameLst>
                                      </p:cBhvr>
                                      <p:to>
                                        <p:strVal val="visible"/>
                                      </p:to>
                                    </p:set>
                                    <p:animEffect transition="in" filter="wipe(left)">
                                      <p:cBhvr>
                                        <p:cTn id="37" dur="500"/>
                                        <p:tgtEl>
                                          <p:spTgt spid="1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
                                            <p:txEl>
                                              <p:pRg st="4" end="4"/>
                                            </p:txEl>
                                          </p:spTgt>
                                        </p:tgtEl>
                                        <p:attrNameLst>
                                          <p:attrName>style.visibility</p:attrName>
                                        </p:attrNameLst>
                                      </p:cBhvr>
                                      <p:to>
                                        <p:strVal val="visible"/>
                                      </p:to>
                                    </p:set>
                                    <p:animEffect transition="in" filter="wipe(left)">
                                      <p:cBhvr>
                                        <p:cTn id="42" dur="500"/>
                                        <p:tgtEl>
                                          <p:spTgt spid="1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childTnLst>
                                </p:cTn>
                              </p:par>
                              <p:par>
                                <p:cTn id="53" presetID="23" presetClass="entr" presetSubtype="16"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Extreme_wx_cartoon.gif"/>
          <p:cNvPicPr>
            <a:picLocks noChangeAspect="1"/>
          </p:cNvPicPr>
          <p:nvPr/>
        </p:nvPicPr>
        <p:blipFill>
          <a:blip r:embed="rId2" cstate="print"/>
          <a:srcRect l="2450" t="1389" r="2000" b="5556"/>
          <a:stretch>
            <a:fillRect/>
          </a:stretch>
        </p:blipFill>
        <p:spPr>
          <a:xfrm>
            <a:off x="609600" y="457200"/>
            <a:ext cx="6387152" cy="5486400"/>
          </a:xfrm>
          <a:prstGeom prst="rect">
            <a:avLst/>
          </a:prstGeom>
          <a:effectLst>
            <a:softEdge rad="127000"/>
          </a:effectLst>
        </p:spPr>
      </p:pic>
      <p:sp>
        <p:nvSpPr>
          <p:cNvPr id="3" name="TextBox 2"/>
          <p:cNvSpPr txBox="1"/>
          <p:nvPr/>
        </p:nvSpPr>
        <p:spPr>
          <a:xfrm>
            <a:off x="5426715" y="6096000"/>
            <a:ext cx="3183885" cy="584775"/>
          </a:xfrm>
          <a:prstGeom prst="rect">
            <a:avLst/>
          </a:prstGeom>
          <a:noFill/>
        </p:spPr>
        <p:txBody>
          <a:bodyPr wrap="none" rtlCol="0">
            <a:spAutoFit/>
          </a:bodyPr>
          <a:lstStyle/>
          <a:p>
            <a:r>
              <a:rPr lang="en-US" sz="3200" b="1" dirty="0">
                <a:solidFill>
                  <a:srgbClr val="FF0000"/>
                </a:solidFill>
                <a:effectLst>
                  <a:glow rad="228600">
                    <a:srgbClr val="4BACC6">
                      <a:satMod val="175000"/>
                      <a:alpha val="40000"/>
                    </a:srgbClr>
                  </a:glow>
                  <a:outerShdw blurRad="38100" dist="38100" dir="2700000" algn="tl">
                    <a:srgbClr val="000000">
                      <a:alpha val="43137"/>
                    </a:srgbClr>
                  </a:outerShdw>
                </a:effectLst>
                <a:latin typeface="Comic Sans MS" pitchFamily="66" charset="0"/>
              </a:rPr>
              <a:t>THANK-YOU !!</a:t>
            </a:r>
          </a:p>
        </p:txBody>
      </p:sp>
      <p:sp>
        <p:nvSpPr>
          <p:cNvPr id="9" name="Freeform 8"/>
          <p:cNvSpPr/>
          <p:nvPr/>
        </p:nvSpPr>
        <p:spPr>
          <a:xfrm>
            <a:off x="5695950" y="3914775"/>
            <a:ext cx="583619" cy="866775"/>
          </a:xfrm>
          <a:custGeom>
            <a:avLst/>
            <a:gdLst>
              <a:gd name="connsiteX0" fmla="*/ 180975 w 583619"/>
              <a:gd name="connsiteY0" fmla="*/ 0 h 866775"/>
              <a:gd name="connsiteX1" fmla="*/ 190500 w 583619"/>
              <a:gd name="connsiteY1" fmla="*/ 76200 h 866775"/>
              <a:gd name="connsiteX2" fmla="*/ 266700 w 583619"/>
              <a:gd name="connsiteY2" fmla="*/ 85725 h 866775"/>
              <a:gd name="connsiteX3" fmla="*/ 295275 w 583619"/>
              <a:gd name="connsiteY3" fmla="*/ 114300 h 866775"/>
              <a:gd name="connsiteX4" fmla="*/ 257175 w 583619"/>
              <a:gd name="connsiteY4" fmla="*/ 285750 h 866775"/>
              <a:gd name="connsiteX5" fmla="*/ 295275 w 583619"/>
              <a:gd name="connsiteY5" fmla="*/ 400050 h 866775"/>
              <a:gd name="connsiteX6" fmla="*/ 323850 w 583619"/>
              <a:gd name="connsiteY6" fmla="*/ 409575 h 866775"/>
              <a:gd name="connsiteX7" fmla="*/ 352425 w 583619"/>
              <a:gd name="connsiteY7" fmla="*/ 466725 h 866775"/>
              <a:gd name="connsiteX8" fmla="*/ 419100 w 583619"/>
              <a:gd name="connsiteY8" fmla="*/ 504825 h 866775"/>
              <a:gd name="connsiteX9" fmla="*/ 390525 w 583619"/>
              <a:gd name="connsiteY9" fmla="*/ 542925 h 866775"/>
              <a:gd name="connsiteX10" fmla="*/ 333375 w 583619"/>
              <a:gd name="connsiteY10" fmla="*/ 571500 h 866775"/>
              <a:gd name="connsiteX11" fmla="*/ 295275 w 583619"/>
              <a:gd name="connsiteY11" fmla="*/ 742950 h 866775"/>
              <a:gd name="connsiteX12" fmla="*/ 285750 w 583619"/>
              <a:gd name="connsiteY12" fmla="*/ 771525 h 866775"/>
              <a:gd name="connsiteX13" fmla="*/ 266700 w 583619"/>
              <a:gd name="connsiteY13" fmla="*/ 866775 h 866775"/>
              <a:gd name="connsiteX14" fmla="*/ 266700 w 583619"/>
              <a:gd name="connsiteY14" fmla="*/ 771525 h 866775"/>
              <a:gd name="connsiteX15" fmla="*/ 295275 w 583619"/>
              <a:gd name="connsiteY15" fmla="*/ 762000 h 866775"/>
              <a:gd name="connsiteX16" fmla="*/ 285750 w 583619"/>
              <a:gd name="connsiteY16" fmla="*/ 733425 h 866775"/>
              <a:gd name="connsiteX17" fmla="*/ 228600 w 583619"/>
              <a:gd name="connsiteY17" fmla="*/ 657225 h 866775"/>
              <a:gd name="connsiteX18" fmla="*/ 219075 w 583619"/>
              <a:gd name="connsiteY18" fmla="*/ 533400 h 866775"/>
              <a:gd name="connsiteX19" fmla="*/ 171450 w 583619"/>
              <a:gd name="connsiteY19" fmla="*/ 523875 h 866775"/>
              <a:gd name="connsiteX20" fmla="*/ 66675 w 583619"/>
              <a:gd name="connsiteY20" fmla="*/ 466725 h 866775"/>
              <a:gd name="connsiteX21" fmla="*/ 28575 w 583619"/>
              <a:gd name="connsiteY21" fmla="*/ 457200 h 866775"/>
              <a:gd name="connsiteX22" fmla="*/ 0 w 583619"/>
              <a:gd name="connsiteY22" fmla="*/ 447675 h 866775"/>
              <a:gd name="connsiteX23" fmla="*/ 28575 w 583619"/>
              <a:gd name="connsiteY23" fmla="*/ 438150 h 866775"/>
              <a:gd name="connsiteX24" fmla="*/ 57150 w 583619"/>
              <a:gd name="connsiteY24" fmla="*/ 447675 h 866775"/>
              <a:gd name="connsiteX25" fmla="*/ 142875 w 583619"/>
              <a:gd name="connsiteY25" fmla="*/ 485775 h 866775"/>
              <a:gd name="connsiteX26" fmla="*/ 200025 w 583619"/>
              <a:gd name="connsiteY26" fmla="*/ 523875 h 866775"/>
              <a:gd name="connsiteX27" fmla="*/ 257175 w 583619"/>
              <a:gd name="connsiteY27" fmla="*/ 542925 h 866775"/>
              <a:gd name="connsiteX28" fmla="*/ 276225 w 583619"/>
              <a:gd name="connsiteY28" fmla="*/ 571500 h 866775"/>
              <a:gd name="connsiteX29" fmla="*/ 285750 w 583619"/>
              <a:gd name="connsiteY29" fmla="*/ 609600 h 866775"/>
              <a:gd name="connsiteX30" fmla="*/ 295275 w 583619"/>
              <a:gd name="connsiteY30" fmla="*/ 638175 h 866775"/>
              <a:gd name="connsiteX31" fmla="*/ 323850 w 583619"/>
              <a:gd name="connsiteY31" fmla="*/ 619125 h 866775"/>
              <a:gd name="connsiteX32" fmla="*/ 361950 w 583619"/>
              <a:gd name="connsiteY32" fmla="*/ 571500 h 866775"/>
              <a:gd name="connsiteX33" fmla="*/ 381000 w 583619"/>
              <a:gd name="connsiteY33" fmla="*/ 542925 h 866775"/>
              <a:gd name="connsiteX34" fmla="*/ 400050 w 583619"/>
              <a:gd name="connsiteY34" fmla="*/ 504825 h 866775"/>
              <a:gd name="connsiteX35" fmla="*/ 428625 w 583619"/>
              <a:gd name="connsiteY35" fmla="*/ 495300 h 866775"/>
              <a:gd name="connsiteX36" fmla="*/ 476250 w 583619"/>
              <a:gd name="connsiteY36" fmla="*/ 390525 h 866775"/>
              <a:gd name="connsiteX37" fmla="*/ 542925 w 583619"/>
              <a:gd name="connsiteY37" fmla="*/ 352425 h 866775"/>
              <a:gd name="connsiteX38" fmla="*/ 561975 w 583619"/>
              <a:gd name="connsiteY38" fmla="*/ 295275 h 866775"/>
              <a:gd name="connsiteX39" fmla="*/ 581025 w 583619"/>
              <a:gd name="connsiteY39" fmla="*/ 266700 h 866775"/>
              <a:gd name="connsiteX40" fmla="*/ 523875 w 583619"/>
              <a:gd name="connsiteY40" fmla="*/ 333375 h 866775"/>
              <a:gd name="connsiteX41" fmla="*/ 495300 w 583619"/>
              <a:gd name="connsiteY41" fmla="*/ 352425 h 866775"/>
              <a:gd name="connsiteX42" fmla="*/ 476250 w 583619"/>
              <a:gd name="connsiteY42" fmla="*/ 419100 h 866775"/>
              <a:gd name="connsiteX43" fmla="*/ 466725 w 583619"/>
              <a:gd name="connsiteY43" fmla="*/ 447675 h 866775"/>
              <a:gd name="connsiteX44" fmla="*/ 409575 w 583619"/>
              <a:gd name="connsiteY44" fmla="*/ 466725 h 866775"/>
              <a:gd name="connsiteX45" fmla="*/ 342900 w 583619"/>
              <a:gd name="connsiteY45" fmla="*/ 400050 h 866775"/>
              <a:gd name="connsiteX46" fmla="*/ 276225 w 583619"/>
              <a:gd name="connsiteY46" fmla="*/ 381000 h 866775"/>
              <a:gd name="connsiteX47" fmla="*/ 247650 w 583619"/>
              <a:gd name="connsiteY47" fmla="*/ 342900 h 866775"/>
              <a:gd name="connsiteX48" fmla="*/ 333375 w 583619"/>
              <a:gd name="connsiteY48" fmla="*/ 333375 h 866775"/>
              <a:gd name="connsiteX49" fmla="*/ 400050 w 583619"/>
              <a:gd name="connsiteY49" fmla="*/ 323850 h 866775"/>
              <a:gd name="connsiteX50" fmla="*/ 409575 w 583619"/>
              <a:gd name="connsiteY50" fmla="*/ 257175 h 866775"/>
              <a:gd name="connsiteX51" fmla="*/ 419100 w 583619"/>
              <a:gd name="connsiteY51" fmla="*/ 228600 h 866775"/>
              <a:gd name="connsiteX52" fmla="*/ 409575 w 583619"/>
              <a:gd name="connsiteY52" fmla="*/ 190500 h 866775"/>
              <a:gd name="connsiteX53" fmla="*/ 438150 w 583619"/>
              <a:gd name="connsiteY53" fmla="*/ 171450 h 866775"/>
              <a:gd name="connsiteX54" fmla="*/ 447675 w 583619"/>
              <a:gd name="connsiteY54" fmla="*/ 142875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83619" h="866775">
                <a:moveTo>
                  <a:pt x="180975" y="0"/>
                </a:moveTo>
                <a:cubicBezTo>
                  <a:pt x="184150" y="25400"/>
                  <a:pt x="172400" y="58100"/>
                  <a:pt x="190500" y="76200"/>
                </a:cubicBezTo>
                <a:cubicBezTo>
                  <a:pt x="208600" y="94300"/>
                  <a:pt x="242643" y="76977"/>
                  <a:pt x="266700" y="85725"/>
                </a:cubicBezTo>
                <a:cubicBezTo>
                  <a:pt x="279359" y="90328"/>
                  <a:pt x="285750" y="104775"/>
                  <a:pt x="295275" y="114300"/>
                </a:cubicBezTo>
                <a:cubicBezTo>
                  <a:pt x="264731" y="267020"/>
                  <a:pt x="282059" y="211099"/>
                  <a:pt x="257175" y="285750"/>
                </a:cubicBezTo>
                <a:cubicBezTo>
                  <a:pt x="264012" y="347286"/>
                  <a:pt x="248326" y="368751"/>
                  <a:pt x="295275" y="400050"/>
                </a:cubicBezTo>
                <a:cubicBezTo>
                  <a:pt x="303629" y="405619"/>
                  <a:pt x="314325" y="406400"/>
                  <a:pt x="323850" y="409575"/>
                </a:cubicBezTo>
                <a:cubicBezTo>
                  <a:pt x="333375" y="428625"/>
                  <a:pt x="336396" y="452700"/>
                  <a:pt x="352425" y="466725"/>
                </a:cubicBezTo>
                <a:cubicBezTo>
                  <a:pt x="474834" y="573833"/>
                  <a:pt x="346127" y="395366"/>
                  <a:pt x="419100" y="504825"/>
                </a:cubicBezTo>
                <a:cubicBezTo>
                  <a:pt x="409575" y="517525"/>
                  <a:pt x="401750" y="531700"/>
                  <a:pt x="390525" y="542925"/>
                </a:cubicBezTo>
                <a:cubicBezTo>
                  <a:pt x="372061" y="561389"/>
                  <a:pt x="356616" y="563753"/>
                  <a:pt x="333375" y="571500"/>
                </a:cubicBezTo>
                <a:cubicBezTo>
                  <a:pt x="268844" y="636031"/>
                  <a:pt x="313512" y="578819"/>
                  <a:pt x="295275" y="742950"/>
                </a:cubicBezTo>
                <a:cubicBezTo>
                  <a:pt x="294166" y="752929"/>
                  <a:pt x="288008" y="761742"/>
                  <a:pt x="285750" y="771525"/>
                </a:cubicBezTo>
                <a:cubicBezTo>
                  <a:pt x="278469" y="803075"/>
                  <a:pt x="266700" y="866775"/>
                  <a:pt x="266700" y="866775"/>
                </a:cubicBezTo>
                <a:cubicBezTo>
                  <a:pt x="258341" y="833340"/>
                  <a:pt x="246392" y="807064"/>
                  <a:pt x="266700" y="771525"/>
                </a:cubicBezTo>
                <a:cubicBezTo>
                  <a:pt x="271681" y="762808"/>
                  <a:pt x="285750" y="765175"/>
                  <a:pt x="295275" y="762000"/>
                </a:cubicBezTo>
                <a:cubicBezTo>
                  <a:pt x="292100" y="752475"/>
                  <a:pt x="291140" y="741896"/>
                  <a:pt x="285750" y="733425"/>
                </a:cubicBezTo>
                <a:cubicBezTo>
                  <a:pt x="268704" y="706639"/>
                  <a:pt x="228600" y="657225"/>
                  <a:pt x="228600" y="657225"/>
                </a:cubicBezTo>
                <a:cubicBezTo>
                  <a:pt x="225425" y="615950"/>
                  <a:pt x="235382" y="571450"/>
                  <a:pt x="219075" y="533400"/>
                </a:cubicBezTo>
                <a:cubicBezTo>
                  <a:pt x="212698" y="518520"/>
                  <a:pt x="186957" y="528527"/>
                  <a:pt x="171450" y="523875"/>
                </a:cubicBezTo>
                <a:cubicBezTo>
                  <a:pt x="92590" y="500217"/>
                  <a:pt x="151412" y="509094"/>
                  <a:pt x="66675" y="466725"/>
                </a:cubicBezTo>
                <a:cubicBezTo>
                  <a:pt x="54966" y="460871"/>
                  <a:pt x="41162" y="460796"/>
                  <a:pt x="28575" y="457200"/>
                </a:cubicBezTo>
                <a:cubicBezTo>
                  <a:pt x="18921" y="454442"/>
                  <a:pt x="9525" y="450850"/>
                  <a:pt x="0" y="447675"/>
                </a:cubicBezTo>
                <a:cubicBezTo>
                  <a:pt x="9525" y="444500"/>
                  <a:pt x="18535" y="438150"/>
                  <a:pt x="28575" y="438150"/>
                </a:cubicBezTo>
                <a:cubicBezTo>
                  <a:pt x="38615" y="438150"/>
                  <a:pt x="47749" y="444150"/>
                  <a:pt x="57150" y="447675"/>
                </a:cubicBezTo>
                <a:cubicBezTo>
                  <a:pt x="82627" y="457229"/>
                  <a:pt x="118823" y="471344"/>
                  <a:pt x="142875" y="485775"/>
                </a:cubicBezTo>
                <a:cubicBezTo>
                  <a:pt x="162508" y="497555"/>
                  <a:pt x="178305" y="516635"/>
                  <a:pt x="200025" y="523875"/>
                </a:cubicBezTo>
                <a:lnTo>
                  <a:pt x="257175" y="542925"/>
                </a:lnTo>
                <a:cubicBezTo>
                  <a:pt x="263525" y="552450"/>
                  <a:pt x="271716" y="560978"/>
                  <a:pt x="276225" y="571500"/>
                </a:cubicBezTo>
                <a:cubicBezTo>
                  <a:pt x="281382" y="583532"/>
                  <a:pt x="282154" y="597013"/>
                  <a:pt x="285750" y="609600"/>
                </a:cubicBezTo>
                <a:cubicBezTo>
                  <a:pt x="288508" y="619254"/>
                  <a:pt x="292100" y="628650"/>
                  <a:pt x="295275" y="638175"/>
                </a:cubicBezTo>
                <a:cubicBezTo>
                  <a:pt x="304800" y="631825"/>
                  <a:pt x="316699" y="628064"/>
                  <a:pt x="323850" y="619125"/>
                </a:cubicBezTo>
                <a:cubicBezTo>
                  <a:pt x="376430" y="553400"/>
                  <a:pt x="280058" y="626095"/>
                  <a:pt x="361950" y="571500"/>
                </a:cubicBezTo>
                <a:cubicBezTo>
                  <a:pt x="368300" y="561975"/>
                  <a:pt x="375320" y="552864"/>
                  <a:pt x="381000" y="542925"/>
                </a:cubicBezTo>
                <a:cubicBezTo>
                  <a:pt x="388045" y="530597"/>
                  <a:pt x="390010" y="514865"/>
                  <a:pt x="400050" y="504825"/>
                </a:cubicBezTo>
                <a:cubicBezTo>
                  <a:pt x="407150" y="497725"/>
                  <a:pt x="419100" y="498475"/>
                  <a:pt x="428625" y="495300"/>
                </a:cubicBezTo>
                <a:cubicBezTo>
                  <a:pt x="515716" y="429981"/>
                  <a:pt x="418780" y="516960"/>
                  <a:pt x="476250" y="390525"/>
                </a:cubicBezTo>
                <a:cubicBezTo>
                  <a:pt x="486547" y="367871"/>
                  <a:pt x="521954" y="359415"/>
                  <a:pt x="542925" y="352425"/>
                </a:cubicBezTo>
                <a:cubicBezTo>
                  <a:pt x="549275" y="333375"/>
                  <a:pt x="550836" y="311983"/>
                  <a:pt x="561975" y="295275"/>
                </a:cubicBezTo>
                <a:cubicBezTo>
                  <a:pt x="568325" y="285750"/>
                  <a:pt x="591264" y="261580"/>
                  <a:pt x="581025" y="266700"/>
                </a:cubicBezTo>
                <a:cubicBezTo>
                  <a:pt x="535506" y="289459"/>
                  <a:pt x="552457" y="304793"/>
                  <a:pt x="523875" y="333375"/>
                </a:cubicBezTo>
                <a:cubicBezTo>
                  <a:pt x="515780" y="341470"/>
                  <a:pt x="504825" y="346075"/>
                  <a:pt x="495300" y="352425"/>
                </a:cubicBezTo>
                <a:cubicBezTo>
                  <a:pt x="472462" y="420938"/>
                  <a:pt x="500170" y="335379"/>
                  <a:pt x="476250" y="419100"/>
                </a:cubicBezTo>
                <a:cubicBezTo>
                  <a:pt x="473492" y="428754"/>
                  <a:pt x="474895" y="441839"/>
                  <a:pt x="466725" y="447675"/>
                </a:cubicBezTo>
                <a:cubicBezTo>
                  <a:pt x="450385" y="459347"/>
                  <a:pt x="409575" y="466725"/>
                  <a:pt x="409575" y="466725"/>
                </a:cubicBezTo>
                <a:cubicBezTo>
                  <a:pt x="369092" y="406000"/>
                  <a:pt x="391798" y="414719"/>
                  <a:pt x="342900" y="400050"/>
                </a:cubicBezTo>
                <a:cubicBezTo>
                  <a:pt x="320760" y="393408"/>
                  <a:pt x="298450" y="387350"/>
                  <a:pt x="276225" y="381000"/>
                </a:cubicBezTo>
                <a:cubicBezTo>
                  <a:pt x="266700" y="368300"/>
                  <a:pt x="235454" y="353063"/>
                  <a:pt x="247650" y="342900"/>
                </a:cubicBezTo>
                <a:cubicBezTo>
                  <a:pt x="269737" y="324494"/>
                  <a:pt x="304846" y="336941"/>
                  <a:pt x="333375" y="333375"/>
                </a:cubicBezTo>
                <a:cubicBezTo>
                  <a:pt x="355652" y="330590"/>
                  <a:pt x="377825" y="327025"/>
                  <a:pt x="400050" y="323850"/>
                </a:cubicBezTo>
                <a:cubicBezTo>
                  <a:pt x="403225" y="301625"/>
                  <a:pt x="405172" y="279190"/>
                  <a:pt x="409575" y="257175"/>
                </a:cubicBezTo>
                <a:cubicBezTo>
                  <a:pt x="411544" y="247330"/>
                  <a:pt x="419100" y="238640"/>
                  <a:pt x="419100" y="228600"/>
                </a:cubicBezTo>
                <a:cubicBezTo>
                  <a:pt x="419100" y="215509"/>
                  <a:pt x="412750" y="203200"/>
                  <a:pt x="409575" y="190500"/>
                </a:cubicBezTo>
                <a:cubicBezTo>
                  <a:pt x="419100" y="184150"/>
                  <a:pt x="430999" y="180389"/>
                  <a:pt x="438150" y="171450"/>
                </a:cubicBezTo>
                <a:cubicBezTo>
                  <a:pt x="444422" y="163610"/>
                  <a:pt x="447675" y="142875"/>
                  <a:pt x="447675" y="142875"/>
                </a:cubicBezTo>
              </a:path>
            </a:pathLst>
          </a:custGeom>
          <a:noFill/>
          <a:ln>
            <a:solidFill>
              <a:schemeClr val="tx1"/>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9"/>
          <p:cNvSpPr/>
          <p:nvPr/>
        </p:nvSpPr>
        <p:spPr>
          <a:xfrm>
            <a:off x="4038600" y="3943350"/>
            <a:ext cx="266700" cy="247650"/>
          </a:xfrm>
          <a:custGeom>
            <a:avLst/>
            <a:gdLst>
              <a:gd name="connsiteX0" fmla="*/ 76200 w 266700"/>
              <a:gd name="connsiteY0" fmla="*/ 0 h 247650"/>
              <a:gd name="connsiteX1" fmla="*/ 47625 w 266700"/>
              <a:gd name="connsiteY1" fmla="*/ 47625 h 247650"/>
              <a:gd name="connsiteX2" fmla="*/ 57150 w 266700"/>
              <a:gd name="connsiteY2" fmla="*/ 85725 h 247650"/>
              <a:gd name="connsiteX3" fmla="*/ 19050 w 266700"/>
              <a:gd name="connsiteY3" fmla="*/ 161925 h 247650"/>
              <a:gd name="connsiteX4" fmla="*/ 9525 w 266700"/>
              <a:gd name="connsiteY4" fmla="*/ 247650 h 247650"/>
              <a:gd name="connsiteX5" fmla="*/ 76200 w 266700"/>
              <a:gd name="connsiteY5" fmla="*/ 219075 h 247650"/>
              <a:gd name="connsiteX6" fmla="*/ 47625 w 266700"/>
              <a:gd name="connsiteY6" fmla="*/ 209550 h 247650"/>
              <a:gd name="connsiteX7" fmla="*/ 0 w 266700"/>
              <a:gd name="connsiteY7" fmla="*/ 200025 h 247650"/>
              <a:gd name="connsiteX8" fmla="*/ 57150 w 266700"/>
              <a:gd name="connsiteY8" fmla="*/ 190500 h 247650"/>
              <a:gd name="connsiteX9" fmla="*/ 76200 w 266700"/>
              <a:gd name="connsiteY9" fmla="*/ 161925 h 247650"/>
              <a:gd name="connsiteX10" fmla="*/ 104775 w 266700"/>
              <a:gd name="connsiteY10" fmla="*/ 142875 h 247650"/>
              <a:gd name="connsiteX11" fmla="*/ 142875 w 266700"/>
              <a:gd name="connsiteY11" fmla="*/ 104775 h 247650"/>
              <a:gd name="connsiteX12" fmla="*/ 190500 w 266700"/>
              <a:gd name="connsiteY12" fmla="*/ 95250 h 247650"/>
              <a:gd name="connsiteX13" fmla="*/ 200025 w 266700"/>
              <a:gd name="connsiteY13" fmla="*/ 66675 h 247650"/>
              <a:gd name="connsiteX14" fmla="*/ 209550 w 266700"/>
              <a:gd name="connsiteY14" fmla="*/ 28575 h 247650"/>
              <a:gd name="connsiteX15" fmla="*/ 266700 w 266700"/>
              <a:gd name="connsiteY15" fmla="*/ 19050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700" h="247650">
                <a:moveTo>
                  <a:pt x="76200" y="0"/>
                </a:moveTo>
                <a:cubicBezTo>
                  <a:pt x="66675" y="15875"/>
                  <a:pt x="51641" y="29553"/>
                  <a:pt x="47625" y="47625"/>
                </a:cubicBezTo>
                <a:cubicBezTo>
                  <a:pt x="44785" y="60404"/>
                  <a:pt x="57150" y="72634"/>
                  <a:pt x="57150" y="85725"/>
                </a:cubicBezTo>
                <a:cubicBezTo>
                  <a:pt x="57150" y="146562"/>
                  <a:pt x="56933" y="136670"/>
                  <a:pt x="19050" y="161925"/>
                </a:cubicBezTo>
                <a:cubicBezTo>
                  <a:pt x="-3175" y="228600"/>
                  <a:pt x="-6350" y="200025"/>
                  <a:pt x="9525" y="247650"/>
                </a:cubicBezTo>
                <a:cubicBezTo>
                  <a:pt x="13598" y="246632"/>
                  <a:pt x="76200" y="235520"/>
                  <a:pt x="76200" y="219075"/>
                </a:cubicBezTo>
                <a:cubicBezTo>
                  <a:pt x="76200" y="209035"/>
                  <a:pt x="57365" y="211985"/>
                  <a:pt x="47625" y="209550"/>
                </a:cubicBezTo>
                <a:cubicBezTo>
                  <a:pt x="31919" y="205623"/>
                  <a:pt x="15875" y="203200"/>
                  <a:pt x="0" y="200025"/>
                </a:cubicBezTo>
                <a:cubicBezTo>
                  <a:pt x="19050" y="196850"/>
                  <a:pt x="39876" y="199137"/>
                  <a:pt x="57150" y="190500"/>
                </a:cubicBezTo>
                <a:cubicBezTo>
                  <a:pt x="67389" y="185380"/>
                  <a:pt x="68105" y="170020"/>
                  <a:pt x="76200" y="161925"/>
                </a:cubicBezTo>
                <a:cubicBezTo>
                  <a:pt x="84295" y="153830"/>
                  <a:pt x="96083" y="150325"/>
                  <a:pt x="104775" y="142875"/>
                </a:cubicBezTo>
                <a:cubicBezTo>
                  <a:pt x="118412" y="131186"/>
                  <a:pt x="127175" y="113497"/>
                  <a:pt x="142875" y="104775"/>
                </a:cubicBezTo>
                <a:cubicBezTo>
                  <a:pt x="157027" y="96913"/>
                  <a:pt x="174625" y="98425"/>
                  <a:pt x="190500" y="95250"/>
                </a:cubicBezTo>
                <a:cubicBezTo>
                  <a:pt x="193675" y="85725"/>
                  <a:pt x="197267" y="76329"/>
                  <a:pt x="200025" y="66675"/>
                </a:cubicBezTo>
                <a:cubicBezTo>
                  <a:pt x="203621" y="54088"/>
                  <a:pt x="200293" y="37832"/>
                  <a:pt x="209550" y="28575"/>
                </a:cubicBezTo>
                <a:cubicBezTo>
                  <a:pt x="220615" y="17510"/>
                  <a:pt x="250661" y="19050"/>
                  <a:pt x="266700" y="19050"/>
                </a:cubicBezTo>
              </a:path>
            </a:pathLst>
          </a:custGeom>
          <a:noFill/>
          <a:ln>
            <a:solidFill>
              <a:schemeClr val="tx1"/>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Freeform 10"/>
          <p:cNvSpPr/>
          <p:nvPr/>
        </p:nvSpPr>
        <p:spPr>
          <a:xfrm>
            <a:off x="3600450" y="4532242"/>
            <a:ext cx="371475" cy="206903"/>
          </a:xfrm>
          <a:custGeom>
            <a:avLst/>
            <a:gdLst>
              <a:gd name="connsiteX0" fmla="*/ 0 w 371475"/>
              <a:gd name="connsiteY0" fmla="*/ 49283 h 206903"/>
              <a:gd name="connsiteX1" fmla="*/ 152400 w 371475"/>
              <a:gd name="connsiteY1" fmla="*/ 20708 h 206903"/>
              <a:gd name="connsiteX2" fmla="*/ 219075 w 371475"/>
              <a:gd name="connsiteY2" fmla="*/ 11183 h 206903"/>
              <a:gd name="connsiteX3" fmla="*/ 228600 w 371475"/>
              <a:gd name="connsiteY3" fmla="*/ 39758 h 206903"/>
              <a:gd name="connsiteX4" fmla="*/ 238125 w 371475"/>
              <a:gd name="connsiteY4" fmla="*/ 154058 h 206903"/>
              <a:gd name="connsiteX5" fmla="*/ 266700 w 371475"/>
              <a:gd name="connsiteY5" fmla="*/ 201683 h 206903"/>
              <a:gd name="connsiteX6" fmla="*/ 371475 w 371475"/>
              <a:gd name="connsiteY6" fmla="*/ 201683 h 20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475" h="206903">
                <a:moveTo>
                  <a:pt x="0" y="49283"/>
                </a:moveTo>
                <a:cubicBezTo>
                  <a:pt x="50800" y="39758"/>
                  <a:pt x="102417" y="33862"/>
                  <a:pt x="152400" y="20708"/>
                </a:cubicBezTo>
                <a:cubicBezTo>
                  <a:pt x="222901" y="2155"/>
                  <a:pt x="134380" y="-9991"/>
                  <a:pt x="219075" y="11183"/>
                </a:cubicBezTo>
                <a:cubicBezTo>
                  <a:pt x="222250" y="20708"/>
                  <a:pt x="227273" y="29806"/>
                  <a:pt x="228600" y="39758"/>
                </a:cubicBezTo>
                <a:cubicBezTo>
                  <a:pt x="233653" y="77655"/>
                  <a:pt x="229368" y="116842"/>
                  <a:pt x="238125" y="154058"/>
                </a:cubicBezTo>
                <a:cubicBezTo>
                  <a:pt x="242365" y="172079"/>
                  <a:pt x="249265" y="195456"/>
                  <a:pt x="266700" y="201683"/>
                </a:cubicBezTo>
                <a:cubicBezTo>
                  <a:pt x="299590" y="213430"/>
                  <a:pt x="336550" y="201683"/>
                  <a:pt x="371475" y="201683"/>
                </a:cubicBezTo>
              </a:path>
            </a:pathLst>
          </a:custGeom>
          <a:noFill/>
          <a:ln>
            <a:solidFill>
              <a:schemeClr val="tx1"/>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Freeform 11"/>
          <p:cNvSpPr/>
          <p:nvPr/>
        </p:nvSpPr>
        <p:spPr>
          <a:xfrm>
            <a:off x="3724275" y="4302403"/>
            <a:ext cx="523875" cy="174347"/>
          </a:xfrm>
          <a:custGeom>
            <a:avLst/>
            <a:gdLst>
              <a:gd name="connsiteX0" fmla="*/ 0 w 523875"/>
              <a:gd name="connsiteY0" fmla="*/ 98147 h 174347"/>
              <a:gd name="connsiteX1" fmla="*/ 76200 w 523875"/>
              <a:gd name="connsiteY1" fmla="*/ 88622 h 174347"/>
              <a:gd name="connsiteX2" fmla="*/ 133350 w 523875"/>
              <a:gd name="connsiteY2" fmla="*/ 69572 h 174347"/>
              <a:gd name="connsiteX3" fmla="*/ 171450 w 523875"/>
              <a:gd name="connsiteY3" fmla="*/ 155297 h 174347"/>
              <a:gd name="connsiteX4" fmla="*/ 200025 w 523875"/>
              <a:gd name="connsiteY4" fmla="*/ 174347 h 174347"/>
              <a:gd name="connsiteX5" fmla="*/ 257175 w 523875"/>
              <a:gd name="connsiteY5" fmla="*/ 126722 h 174347"/>
              <a:gd name="connsiteX6" fmla="*/ 285750 w 523875"/>
              <a:gd name="connsiteY6" fmla="*/ 50522 h 174347"/>
              <a:gd name="connsiteX7" fmla="*/ 314325 w 523875"/>
              <a:gd name="connsiteY7" fmla="*/ 40997 h 174347"/>
              <a:gd name="connsiteX8" fmla="*/ 342900 w 523875"/>
              <a:gd name="connsiteY8" fmla="*/ 50522 h 174347"/>
              <a:gd name="connsiteX9" fmla="*/ 352425 w 523875"/>
              <a:gd name="connsiteY9" fmla="*/ 88622 h 174347"/>
              <a:gd name="connsiteX10" fmla="*/ 361950 w 523875"/>
              <a:gd name="connsiteY10" fmla="*/ 117197 h 174347"/>
              <a:gd name="connsiteX11" fmla="*/ 438150 w 523875"/>
              <a:gd name="connsiteY11" fmla="*/ 98147 h 174347"/>
              <a:gd name="connsiteX12" fmla="*/ 523875 w 523875"/>
              <a:gd name="connsiteY12" fmla="*/ 79097 h 174347"/>
              <a:gd name="connsiteX13" fmla="*/ 438150 w 523875"/>
              <a:gd name="connsiteY13" fmla="*/ 50522 h 174347"/>
              <a:gd name="connsiteX14" fmla="*/ 419100 w 523875"/>
              <a:gd name="connsiteY14" fmla="*/ 21947 h 174347"/>
              <a:gd name="connsiteX15" fmla="*/ 447675 w 523875"/>
              <a:gd name="connsiteY15" fmla="*/ 2897 h 174347"/>
              <a:gd name="connsiteX16" fmla="*/ 400050 w 523875"/>
              <a:gd name="connsiteY16" fmla="*/ 98147 h 174347"/>
              <a:gd name="connsiteX17" fmla="*/ 285750 w 523875"/>
              <a:gd name="connsiteY17" fmla="*/ 88622 h 174347"/>
              <a:gd name="connsiteX18" fmla="*/ 276225 w 523875"/>
              <a:gd name="connsiteY18" fmla="*/ 60047 h 174347"/>
              <a:gd name="connsiteX19" fmla="*/ 247650 w 523875"/>
              <a:gd name="connsiteY19" fmla="*/ 31472 h 174347"/>
              <a:gd name="connsiteX20" fmla="*/ 228600 w 523875"/>
              <a:gd name="connsiteY20" fmla="*/ 2897 h 174347"/>
              <a:gd name="connsiteX21" fmla="*/ 266700 w 523875"/>
              <a:gd name="connsiteY21" fmla="*/ 12422 h 174347"/>
              <a:gd name="connsiteX22" fmla="*/ 304800 w 523875"/>
              <a:gd name="connsiteY22" fmla="*/ 79097 h 174347"/>
              <a:gd name="connsiteX23" fmla="*/ 333375 w 523875"/>
              <a:gd name="connsiteY23" fmla="*/ 79097 h 174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23875" h="174347">
                <a:moveTo>
                  <a:pt x="0" y="98147"/>
                </a:moveTo>
                <a:cubicBezTo>
                  <a:pt x="79354" y="114018"/>
                  <a:pt x="19656" y="113753"/>
                  <a:pt x="76200" y="88622"/>
                </a:cubicBezTo>
                <a:cubicBezTo>
                  <a:pt x="94550" y="80467"/>
                  <a:pt x="133350" y="69572"/>
                  <a:pt x="133350" y="69572"/>
                </a:cubicBezTo>
                <a:cubicBezTo>
                  <a:pt x="196933" y="90766"/>
                  <a:pt x="133340" y="60021"/>
                  <a:pt x="171450" y="155297"/>
                </a:cubicBezTo>
                <a:cubicBezTo>
                  <a:pt x="175702" y="165926"/>
                  <a:pt x="190500" y="167997"/>
                  <a:pt x="200025" y="174347"/>
                </a:cubicBezTo>
                <a:cubicBezTo>
                  <a:pt x="216436" y="163407"/>
                  <a:pt x="248008" y="145057"/>
                  <a:pt x="257175" y="126722"/>
                </a:cubicBezTo>
                <a:cubicBezTo>
                  <a:pt x="275246" y="90579"/>
                  <a:pt x="253264" y="76511"/>
                  <a:pt x="285750" y="50522"/>
                </a:cubicBezTo>
                <a:cubicBezTo>
                  <a:pt x="293590" y="44250"/>
                  <a:pt x="304800" y="44172"/>
                  <a:pt x="314325" y="40997"/>
                </a:cubicBezTo>
                <a:cubicBezTo>
                  <a:pt x="323850" y="44172"/>
                  <a:pt x="336628" y="42682"/>
                  <a:pt x="342900" y="50522"/>
                </a:cubicBezTo>
                <a:cubicBezTo>
                  <a:pt x="351078" y="60744"/>
                  <a:pt x="348829" y="76035"/>
                  <a:pt x="352425" y="88622"/>
                </a:cubicBezTo>
                <a:cubicBezTo>
                  <a:pt x="355183" y="98276"/>
                  <a:pt x="358775" y="107672"/>
                  <a:pt x="361950" y="117197"/>
                </a:cubicBezTo>
                <a:cubicBezTo>
                  <a:pt x="458776" y="97832"/>
                  <a:pt x="369809" y="117673"/>
                  <a:pt x="438150" y="98147"/>
                </a:cubicBezTo>
                <a:cubicBezTo>
                  <a:pt x="469537" y="89179"/>
                  <a:pt x="491139" y="85644"/>
                  <a:pt x="523875" y="79097"/>
                </a:cubicBezTo>
                <a:cubicBezTo>
                  <a:pt x="495300" y="69572"/>
                  <a:pt x="464593" y="64945"/>
                  <a:pt x="438150" y="50522"/>
                </a:cubicBezTo>
                <a:cubicBezTo>
                  <a:pt x="428100" y="45040"/>
                  <a:pt x="416855" y="33172"/>
                  <a:pt x="419100" y="21947"/>
                </a:cubicBezTo>
                <a:cubicBezTo>
                  <a:pt x="421345" y="10722"/>
                  <a:pt x="447675" y="2897"/>
                  <a:pt x="447675" y="2897"/>
                </a:cubicBezTo>
                <a:cubicBezTo>
                  <a:pt x="425849" y="90203"/>
                  <a:pt x="450410" y="64574"/>
                  <a:pt x="400050" y="98147"/>
                </a:cubicBezTo>
                <a:cubicBezTo>
                  <a:pt x="361950" y="94972"/>
                  <a:pt x="322291" y="99866"/>
                  <a:pt x="285750" y="88622"/>
                </a:cubicBezTo>
                <a:cubicBezTo>
                  <a:pt x="276154" y="85669"/>
                  <a:pt x="281794" y="68401"/>
                  <a:pt x="276225" y="60047"/>
                </a:cubicBezTo>
                <a:cubicBezTo>
                  <a:pt x="268753" y="48839"/>
                  <a:pt x="256274" y="41820"/>
                  <a:pt x="247650" y="31472"/>
                </a:cubicBezTo>
                <a:cubicBezTo>
                  <a:pt x="240321" y="22678"/>
                  <a:pt x="220505" y="10992"/>
                  <a:pt x="228600" y="2897"/>
                </a:cubicBezTo>
                <a:cubicBezTo>
                  <a:pt x="237857" y="-6360"/>
                  <a:pt x="254000" y="9247"/>
                  <a:pt x="266700" y="12422"/>
                </a:cubicBezTo>
                <a:cubicBezTo>
                  <a:pt x="274223" y="50036"/>
                  <a:pt x="265758" y="66083"/>
                  <a:pt x="304800" y="79097"/>
                </a:cubicBezTo>
                <a:cubicBezTo>
                  <a:pt x="313836" y="82109"/>
                  <a:pt x="323850" y="79097"/>
                  <a:pt x="333375" y="79097"/>
                </a:cubicBezTo>
              </a:path>
            </a:pathLst>
          </a:custGeom>
          <a:noFill/>
          <a:ln>
            <a:solidFill>
              <a:schemeClr val="tx1"/>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Freeform 12"/>
          <p:cNvSpPr/>
          <p:nvPr/>
        </p:nvSpPr>
        <p:spPr>
          <a:xfrm>
            <a:off x="3143250" y="4237287"/>
            <a:ext cx="514350" cy="515688"/>
          </a:xfrm>
          <a:custGeom>
            <a:avLst/>
            <a:gdLst>
              <a:gd name="connsiteX0" fmla="*/ 0 w 514350"/>
              <a:gd name="connsiteY0" fmla="*/ 515688 h 515688"/>
              <a:gd name="connsiteX1" fmla="*/ 57150 w 514350"/>
              <a:gd name="connsiteY1" fmla="*/ 496638 h 515688"/>
              <a:gd name="connsiteX2" fmla="*/ 85725 w 514350"/>
              <a:gd name="connsiteY2" fmla="*/ 477588 h 515688"/>
              <a:gd name="connsiteX3" fmla="*/ 123825 w 514350"/>
              <a:gd name="connsiteY3" fmla="*/ 487113 h 515688"/>
              <a:gd name="connsiteX4" fmla="*/ 152400 w 514350"/>
              <a:gd name="connsiteY4" fmla="*/ 515688 h 515688"/>
              <a:gd name="connsiteX5" fmla="*/ 171450 w 514350"/>
              <a:gd name="connsiteY5" fmla="*/ 487113 h 515688"/>
              <a:gd name="connsiteX6" fmla="*/ 247650 w 514350"/>
              <a:gd name="connsiteY6" fmla="*/ 458538 h 515688"/>
              <a:gd name="connsiteX7" fmla="*/ 304800 w 514350"/>
              <a:gd name="connsiteY7" fmla="*/ 420438 h 515688"/>
              <a:gd name="connsiteX8" fmla="*/ 352425 w 514350"/>
              <a:gd name="connsiteY8" fmla="*/ 458538 h 515688"/>
              <a:gd name="connsiteX9" fmla="*/ 266700 w 514350"/>
              <a:gd name="connsiteY9" fmla="*/ 439488 h 515688"/>
              <a:gd name="connsiteX10" fmla="*/ 238125 w 514350"/>
              <a:gd name="connsiteY10" fmla="*/ 410913 h 515688"/>
              <a:gd name="connsiteX11" fmla="*/ 190500 w 514350"/>
              <a:gd name="connsiteY11" fmla="*/ 344238 h 515688"/>
              <a:gd name="connsiteX12" fmla="*/ 161925 w 514350"/>
              <a:gd name="connsiteY12" fmla="*/ 325188 h 515688"/>
              <a:gd name="connsiteX13" fmla="*/ 123825 w 514350"/>
              <a:gd name="connsiteY13" fmla="*/ 306138 h 515688"/>
              <a:gd name="connsiteX14" fmla="*/ 161925 w 514350"/>
              <a:gd name="connsiteY14" fmla="*/ 315663 h 515688"/>
              <a:gd name="connsiteX15" fmla="*/ 190500 w 514350"/>
              <a:gd name="connsiteY15" fmla="*/ 344238 h 515688"/>
              <a:gd name="connsiteX16" fmla="*/ 209550 w 514350"/>
              <a:gd name="connsiteY16" fmla="*/ 372813 h 515688"/>
              <a:gd name="connsiteX17" fmla="*/ 238125 w 514350"/>
              <a:gd name="connsiteY17" fmla="*/ 382338 h 515688"/>
              <a:gd name="connsiteX18" fmla="*/ 295275 w 514350"/>
              <a:gd name="connsiteY18" fmla="*/ 372813 h 515688"/>
              <a:gd name="connsiteX19" fmla="*/ 323850 w 514350"/>
              <a:gd name="connsiteY19" fmla="*/ 363288 h 515688"/>
              <a:gd name="connsiteX20" fmla="*/ 333375 w 514350"/>
              <a:gd name="connsiteY20" fmla="*/ 334713 h 515688"/>
              <a:gd name="connsiteX21" fmla="*/ 304800 w 514350"/>
              <a:gd name="connsiteY21" fmla="*/ 268038 h 515688"/>
              <a:gd name="connsiteX22" fmla="*/ 276225 w 514350"/>
              <a:gd name="connsiteY22" fmla="*/ 258513 h 515688"/>
              <a:gd name="connsiteX23" fmla="*/ 238125 w 514350"/>
              <a:gd name="connsiteY23" fmla="*/ 248988 h 515688"/>
              <a:gd name="connsiteX24" fmla="*/ 266700 w 514350"/>
              <a:gd name="connsiteY24" fmla="*/ 229938 h 515688"/>
              <a:gd name="connsiteX25" fmla="*/ 314325 w 514350"/>
              <a:gd name="connsiteY25" fmla="*/ 220413 h 515688"/>
              <a:gd name="connsiteX26" fmla="*/ 342900 w 514350"/>
              <a:gd name="connsiteY26" fmla="*/ 210888 h 515688"/>
              <a:gd name="connsiteX27" fmla="*/ 390525 w 514350"/>
              <a:gd name="connsiteY27" fmla="*/ 144213 h 515688"/>
              <a:gd name="connsiteX28" fmla="*/ 409575 w 514350"/>
              <a:gd name="connsiteY28" fmla="*/ 115638 h 515688"/>
              <a:gd name="connsiteX29" fmla="*/ 438150 w 514350"/>
              <a:gd name="connsiteY29" fmla="*/ 87063 h 515688"/>
              <a:gd name="connsiteX30" fmla="*/ 447675 w 514350"/>
              <a:gd name="connsiteY30" fmla="*/ 58488 h 515688"/>
              <a:gd name="connsiteX31" fmla="*/ 485775 w 514350"/>
              <a:gd name="connsiteY31" fmla="*/ 1338 h 515688"/>
              <a:gd name="connsiteX32" fmla="*/ 514350 w 514350"/>
              <a:gd name="connsiteY32" fmla="*/ 1338 h 5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14350" h="515688">
                <a:moveTo>
                  <a:pt x="0" y="515688"/>
                </a:moveTo>
                <a:cubicBezTo>
                  <a:pt x="19050" y="509338"/>
                  <a:pt x="38800" y="504793"/>
                  <a:pt x="57150" y="496638"/>
                </a:cubicBezTo>
                <a:cubicBezTo>
                  <a:pt x="67611" y="491989"/>
                  <a:pt x="74392" y="479207"/>
                  <a:pt x="85725" y="477588"/>
                </a:cubicBezTo>
                <a:cubicBezTo>
                  <a:pt x="98684" y="475737"/>
                  <a:pt x="111125" y="483938"/>
                  <a:pt x="123825" y="487113"/>
                </a:cubicBezTo>
                <a:cubicBezTo>
                  <a:pt x="133350" y="496638"/>
                  <a:pt x="138930" y="515688"/>
                  <a:pt x="152400" y="515688"/>
                </a:cubicBezTo>
                <a:cubicBezTo>
                  <a:pt x="163848" y="515688"/>
                  <a:pt x="163355" y="495208"/>
                  <a:pt x="171450" y="487113"/>
                </a:cubicBezTo>
                <a:cubicBezTo>
                  <a:pt x="195976" y="462587"/>
                  <a:pt x="213575" y="465353"/>
                  <a:pt x="247650" y="458538"/>
                </a:cubicBezTo>
                <a:cubicBezTo>
                  <a:pt x="254743" y="451445"/>
                  <a:pt x="284750" y="412919"/>
                  <a:pt x="304800" y="420438"/>
                </a:cubicBezTo>
                <a:cubicBezTo>
                  <a:pt x="323835" y="427576"/>
                  <a:pt x="370609" y="449446"/>
                  <a:pt x="352425" y="458538"/>
                </a:cubicBezTo>
                <a:cubicBezTo>
                  <a:pt x="326243" y="471629"/>
                  <a:pt x="295275" y="445838"/>
                  <a:pt x="266700" y="439488"/>
                </a:cubicBezTo>
                <a:cubicBezTo>
                  <a:pt x="257175" y="429963"/>
                  <a:pt x="245597" y="422121"/>
                  <a:pt x="238125" y="410913"/>
                </a:cubicBezTo>
                <a:cubicBezTo>
                  <a:pt x="193058" y="343312"/>
                  <a:pt x="289119" y="428769"/>
                  <a:pt x="190500" y="344238"/>
                </a:cubicBezTo>
                <a:cubicBezTo>
                  <a:pt x="181808" y="336788"/>
                  <a:pt x="171864" y="330868"/>
                  <a:pt x="161925" y="325188"/>
                </a:cubicBezTo>
                <a:cubicBezTo>
                  <a:pt x="149597" y="318143"/>
                  <a:pt x="123825" y="320337"/>
                  <a:pt x="123825" y="306138"/>
                </a:cubicBezTo>
                <a:cubicBezTo>
                  <a:pt x="123825" y="293047"/>
                  <a:pt x="149225" y="312488"/>
                  <a:pt x="161925" y="315663"/>
                </a:cubicBezTo>
                <a:cubicBezTo>
                  <a:pt x="171450" y="325188"/>
                  <a:pt x="181876" y="333890"/>
                  <a:pt x="190500" y="344238"/>
                </a:cubicBezTo>
                <a:cubicBezTo>
                  <a:pt x="197829" y="353032"/>
                  <a:pt x="200611" y="365662"/>
                  <a:pt x="209550" y="372813"/>
                </a:cubicBezTo>
                <a:cubicBezTo>
                  <a:pt x="217390" y="379085"/>
                  <a:pt x="228600" y="379163"/>
                  <a:pt x="238125" y="382338"/>
                </a:cubicBezTo>
                <a:cubicBezTo>
                  <a:pt x="257175" y="379163"/>
                  <a:pt x="276422" y="377003"/>
                  <a:pt x="295275" y="372813"/>
                </a:cubicBezTo>
                <a:cubicBezTo>
                  <a:pt x="305076" y="370635"/>
                  <a:pt x="316750" y="370388"/>
                  <a:pt x="323850" y="363288"/>
                </a:cubicBezTo>
                <a:cubicBezTo>
                  <a:pt x="330950" y="356188"/>
                  <a:pt x="330200" y="344238"/>
                  <a:pt x="333375" y="334713"/>
                </a:cubicBezTo>
                <a:cubicBezTo>
                  <a:pt x="323850" y="312488"/>
                  <a:pt x="319308" y="287382"/>
                  <a:pt x="304800" y="268038"/>
                </a:cubicBezTo>
                <a:cubicBezTo>
                  <a:pt x="298776" y="260006"/>
                  <a:pt x="285879" y="261271"/>
                  <a:pt x="276225" y="258513"/>
                </a:cubicBezTo>
                <a:cubicBezTo>
                  <a:pt x="263638" y="254917"/>
                  <a:pt x="250825" y="252163"/>
                  <a:pt x="238125" y="248988"/>
                </a:cubicBezTo>
                <a:cubicBezTo>
                  <a:pt x="247650" y="242638"/>
                  <a:pt x="255981" y="233958"/>
                  <a:pt x="266700" y="229938"/>
                </a:cubicBezTo>
                <a:cubicBezTo>
                  <a:pt x="281859" y="224254"/>
                  <a:pt x="298619" y="224340"/>
                  <a:pt x="314325" y="220413"/>
                </a:cubicBezTo>
                <a:cubicBezTo>
                  <a:pt x="324065" y="217978"/>
                  <a:pt x="333375" y="214063"/>
                  <a:pt x="342900" y="210888"/>
                </a:cubicBezTo>
                <a:cubicBezTo>
                  <a:pt x="387795" y="143545"/>
                  <a:pt x="331452" y="226915"/>
                  <a:pt x="390525" y="144213"/>
                </a:cubicBezTo>
                <a:cubicBezTo>
                  <a:pt x="397179" y="134898"/>
                  <a:pt x="402246" y="124432"/>
                  <a:pt x="409575" y="115638"/>
                </a:cubicBezTo>
                <a:cubicBezTo>
                  <a:pt x="418199" y="105290"/>
                  <a:pt x="428625" y="96588"/>
                  <a:pt x="438150" y="87063"/>
                </a:cubicBezTo>
                <a:cubicBezTo>
                  <a:pt x="441325" y="77538"/>
                  <a:pt x="444917" y="68142"/>
                  <a:pt x="447675" y="58488"/>
                </a:cubicBezTo>
                <a:cubicBezTo>
                  <a:pt x="457168" y="25263"/>
                  <a:pt x="448764" y="13675"/>
                  <a:pt x="485775" y="1338"/>
                </a:cubicBezTo>
                <a:cubicBezTo>
                  <a:pt x="494811" y="-1674"/>
                  <a:pt x="504825" y="1338"/>
                  <a:pt x="514350" y="1338"/>
                </a:cubicBezTo>
              </a:path>
            </a:pathLst>
          </a:custGeom>
          <a:noFill/>
          <a:ln>
            <a:solidFill>
              <a:schemeClr val="tx1"/>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Freeform 13"/>
          <p:cNvSpPr/>
          <p:nvPr/>
        </p:nvSpPr>
        <p:spPr>
          <a:xfrm>
            <a:off x="4533701" y="3895725"/>
            <a:ext cx="457399" cy="828675"/>
          </a:xfrm>
          <a:custGeom>
            <a:avLst/>
            <a:gdLst>
              <a:gd name="connsiteX0" fmla="*/ 76399 w 457399"/>
              <a:gd name="connsiteY0" fmla="*/ 828675 h 828675"/>
              <a:gd name="connsiteX1" fmla="*/ 47824 w 457399"/>
              <a:gd name="connsiteY1" fmla="*/ 781050 h 828675"/>
              <a:gd name="connsiteX2" fmla="*/ 38299 w 457399"/>
              <a:gd name="connsiteY2" fmla="*/ 714375 h 828675"/>
              <a:gd name="connsiteX3" fmla="*/ 199 w 457399"/>
              <a:gd name="connsiteY3" fmla="*/ 619125 h 828675"/>
              <a:gd name="connsiteX4" fmla="*/ 19249 w 457399"/>
              <a:gd name="connsiteY4" fmla="*/ 542925 h 828675"/>
              <a:gd name="connsiteX5" fmla="*/ 199 w 457399"/>
              <a:gd name="connsiteY5" fmla="*/ 571500 h 828675"/>
              <a:gd name="connsiteX6" fmla="*/ 38299 w 457399"/>
              <a:gd name="connsiteY6" fmla="*/ 628650 h 828675"/>
              <a:gd name="connsiteX7" fmla="*/ 47824 w 457399"/>
              <a:gd name="connsiteY7" fmla="*/ 657225 h 828675"/>
              <a:gd name="connsiteX8" fmla="*/ 66874 w 457399"/>
              <a:gd name="connsiteY8" fmla="*/ 628650 h 828675"/>
              <a:gd name="connsiteX9" fmla="*/ 76399 w 457399"/>
              <a:gd name="connsiteY9" fmla="*/ 600075 h 828675"/>
              <a:gd name="connsiteX10" fmla="*/ 209749 w 457399"/>
              <a:gd name="connsiteY10" fmla="*/ 561975 h 828675"/>
              <a:gd name="connsiteX11" fmla="*/ 362149 w 457399"/>
              <a:gd name="connsiteY11" fmla="*/ 514350 h 828675"/>
              <a:gd name="connsiteX12" fmla="*/ 390724 w 457399"/>
              <a:gd name="connsiteY12" fmla="*/ 504825 h 828675"/>
              <a:gd name="connsiteX13" fmla="*/ 362149 w 457399"/>
              <a:gd name="connsiteY13" fmla="*/ 495300 h 828675"/>
              <a:gd name="connsiteX14" fmla="*/ 333574 w 457399"/>
              <a:gd name="connsiteY14" fmla="*/ 504825 h 828675"/>
              <a:gd name="connsiteX15" fmla="*/ 238324 w 457399"/>
              <a:gd name="connsiteY15" fmla="*/ 523875 h 828675"/>
              <a:gd name="connsiteX16" fmla="*/ 228799 w 457399"/>
              <a:gd name="connsiteY16" fmla="*/ 495300 h 828675"/>
              <a:gd name="connsiteX17" fmla="*/ 238324 w 457399"/>
              <a:gd name="connsiteY17" fmla="*/ 466725 h 828675"/>
              <a:gd name="connsiteX18" fmla="*/ 257374 w 457399"/>
              <a:gd name="connsiteY18" fmla="*/ 390525 h 828675"/>
              <a:gd name="connsiteX19" fmla="*/ 247849 w 457399"/>
              <a:gd name="connsiteY19" fmla="*/ 314325 h 828675"/>
              <a:gd name="connsiteX20" fmla="*/ 181174 w 457399"/>
              <a:gd name="connsiteY20" fmla="*/ 295275 h 828675"/>
              <a:gd name="connsiteX21" fmla="*/ 162124 w 457399"/>
              <a:gd name="connsiteY21" fmla="*/ 266700 h 828675"/>
              <a:gd name="connsiteX22" fmla="*/ 190699 w 457399"/>
              <a:gd name="connsiteY22" fmla="*/ 285750 h 828675"/>
              <a:gd name="connsiteX23" fmla="*/ 247849 w 457399"/>
              <a:gd name="connsiteY23" fmla="*/ 352425 h 828675"/>
              <a:gd name="connsiteX24" fmla="*/ 266899 w 457399"/>
              <a:gd name="connsiteY24" fmla="*/ 323850 h 828675"/>
              <a:gd name="connsiteX25" fmla="*/ 324049 w 457399"/>
              <a:gd name="connsiteY25" fmla="*/ 276225 h 828675"/>
              <a:gd name="connsiteX26" fmla="*/ 352624 w 457399"/>
              <a:gd name="connsiteY26" fmla="*/ 257175 h 828675"/>
              <a:gd name="connsiteX27" fmla="*/ 381199 w 457399"/>
              <a:gd name="connsiteY27" fmla="*/ 228600 h 828675"/>
              <a:gd name="connsiteX28" fmla="*/ 390724 w 457399"/>
              <a:gd name="connsiteY28" fmla="*/ 123825 h 828675"/>
              <a:gd name="connsiteX29" fmla="*/ 409774 w 457399"/>
              <a:gd name="connsiteY29" fmla="*/ 95250 h 828675"/>
              <a:gd name="connsiteX30" fmla="*/ 447874 w 457399"/>
              <a:gd name="connsiteY30" fmla="*/ 28575 h 828675"/>
              <a:gd name="connsiteX31" fmla="*/ 457399 w 457399"/>
              <a:gd name="connsiteY31" fmla="*/ 0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57399" h="828675">
                <a:moveTo>
                  <a:pt x="76399" y="828675"/>
                </a:moveTo>
                <a:cubicBezTo>
                  <a:pt x="66874" y="812800"/>
                  <a:pt x="53678" y="798613"/>
                  <a:pt x="47824" y="781050"/>
                </a:cubicBezTo>
                <a:cubicBezTo>
                  <a:pt x="40724" y="759751"/>
                  <a:pt x="43347" y="736251"/>
                  <a:pt x="38299" y="714375"/>
                </a:cubicBezTo>
                <a:cubicBezTo>
                  <a:pt x="28210" y="670658"/>
                  <a:pt x="18718" y="656162"/>
                  <a:pt x="199" y="619125"/>
                </a:cubicBezTo>
                <a:cubicBezTo>
                  <a:pt x="6549" y="593725"/>
                  <a:pt x="19249" y="569107"/>
                  <a:pt x="19249" y="542925"/>
                </a:cubicBezTo>
                <a:cubicBezTo>
                  <a:pt x="19249" y="531477"/>
                  <a:pt x="-2284" y="560325"/>
                  <a:pt x="199" y="571500"/>
                </a:cubicBezTo>
                <a:cubicBezTo>
                  <a:pt x="5166" y="593850"/>
                  <a:pt x="31059" y="606930"/>
                  <a:pt x="38299" y="628650"/>
                </a:cubicBezTo>
                <a:lnTo>
                  <a:pt x="47824" y="657225"/>
                </a:lnTo>
                <a:cubicBezTo>
                  <a:pt x="54174" y="647700"/>
                  <a:pt x="61754" y="638889"/>
                  <a:pt x="66874" y="628650"/>
                </a:cubicBezTo>
                <a:cubicBezTo>
                  <a:pt x="71364" y="619670"/>
                  <a:pt x="70127" y="607915"/>
                  <a:pt x="76399" y="600075"/>
                </a:cubicBezTo>
                <a:cubicBezTo>
                  <a:pt x="102776" y="567104"/>
                  <a:pt x="192115" y="565181"/>
                  <a:pt x="209749" y="561975"/>
                </a:cubicBezTo>
                <a:cubicBezTo>
                  <a:pt x="293448" y="506175"/>
                  <a:pt x="244117" y="526153"/>
                  <a:pt x="362149" y="514350"/>
                </a:cubicBezTo>
                <a:cubicBezTo>
                  <a:pt x="371674" y="511175"/>
                  <a:pt x="390724" y="514865"/>
                  <a:pt x="390724" y="504825"/>
                </a:cubicBezTo>
                <a:cubicBezTo>
                  <a:pt x="390724" y="494785"/>
                  <a:pt x="372189" y="495300"/>
                  <a:pt x="362149" y="495300"/>
                </a:cubicBezTo>
                <a:cubicBezTo>
                  <a:pt x="352109" y="495300"/>
                  <a:pt x="343099" y="501650"/>
                  <a:pt x="333574" y="504825"/>
                </a:cubicBezTo>
                <a:cubicBezTo>
                  <a:pt x="300554" y="537845"/>
                  <a:pt x="299284" y="554355"/>
                  <a:pt x="238324" y="523875"/>
                </a:cubicBezTo>
                <a:cubicBezTo>
                  <a:pt x="229344" y="519385"/>
                  <a:pt x="231974" y="504825"/>
                  <a:pt x="228799" y="495300"/>
                </a:cubicBezTo>
                <a:cubicBezTo>
                  <a:pt x="231974" y="485775"/>
                  <a:pt x="235682" y="476411"/>
                  <a:pt x="238324" y="466725"/>
                </a:cubicBezTo>
                <a:cubicBezTo>
                  <a:pt x="245213" y="441466"/>
                  <a:pt x="257374" y="390525"/>
                  <a:pt x="257374" y="390525"/>
                </a:cubicBezTo>
                <a:cubicBezTo>
                  <a:pt x="254199" y="365125"/>
                  <a:pt x="263840" y="334313"/>
                  <a:pt x="247849" y="314325"/>
                </a:cubicBezTo>
                <a:cubicBezTo>
                  <a:pt x="233410" y="296276"/>
                  <a:pt x="201380" y="306500"/>
                  <a:pt x="181174" y="295275"/>
                </a:cubicBezTo>
                <a:cubicBezTo>
                  <a:pt x="171167" y="289716"/>
                  <a:pt x="154029" y="274795"/>
                  <a:pt x="162124" y="266700"/>
                </a:cubicBezTo>
                <a:cubicBezTo>
                  <a:pt x="170219" y="258605"/>
                  <a:pt x="181905" y="278421"/>
                  <a:pt x="190699" y="285750"/>
                </a:cubicBezTo>
                <a:cubicBezTo>
                  <a:pt x="217233" y="307861"/>
                  <a:pt x="226827" y="324395"/>
                  <a:pt x="247849" y="352425"/>
                </a:cubicBezTo>
                <a:lnTo>
                  <a:pt x="266899" y="323850"/>
                </a:lnTo>
                <a:cubicBezTo>
                  <a:pt x="348636" y="282982"/>
                  <a:pt x="270197" y="330077"/>
                  <a:pt x="324049" y="276225"/>
                </a:cubicBezTo>
                <a:cubicBezTo>
                  <a:pt x="332144" y="268130"/>
                  <a:pt x="343830" y="264504"/>
                  <a:pt x="352624" y="257175"/>
                </a:cubicBezTo>
                <a:cubicBezTo>
                  <a:pt x="362972" y="248551"/>
                  <a:pt x="371674" y="238125"/>
                  <a:pt x="381199" y="228600"/>
                </a:cubicBezTo>
                <a:cubicBezTo>
                  <a:pt x="384374" y="193675"/>
                  <a:pt x="383376" y="158116"/>
                  <a:pt x="390724" y="123825"/>
                </a:cubicBezTo>
                <a:cubicBezTo>
                  <a:pt x="393123" y="112631"/>
                  <a:pt x="405265" y="105772"/>
                  <a:pt x="409774" y="95250"/>
                </a:cubicBezTo>
                <a:cubicBezTo>
                  <a:pt x="438556" y="28092"/>
                  <a:pt x="393589" y="82860"/>
                  <a:pt x="447874" y="28575"/>
                </a:cubicBezTo>
                <a:lnTo>
                  <a:pt x="457399" y="0"/>
                </a:lnTo>
              </a:path>
            </a:pathLst>
          </a:custGeom>
          <a:noFill/>
          <a:ln>
            <a:solidFill>
              <a:schemeClr val="tx1"/>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14"/>
          <p:cNvSpPr/>
          <p:nvPr/>
        </p:nvSpPr>
        <p:spPr>
          <a:xfrm>
            <a:off x="2981050" y="3971925"/>
            <a:ext cx="971825" cy="885825"/>
          </a:xfrm>
          <a:custGeom>
            <a:avLst/>
            <a:gdLst>
              <a:gd name="connsiteX0" fmla="*/ 19325 w 971825"/>
              <a:gd name="connsiteY0" fmla="*/ 885825 h 885825"/>
              <a:gd name="connsiteX1" fmla="*/ 9800 w 971825"/>
              <a:gd name="connsiteY1" fmla="*/ 790575 h 885825"/>
              <a:gd name="connsiteX2" fmla="*/ 28850 w 971825"/>
              <a:gd name="connsiteY2" fmla="*/ 733425 h 885825"/>
              <a:gd name="connsiteX3" fmla="*/ 19325 w 971825"/>
              <a:gd name="connsiteY3" fmla="*/ 647700 h 885825"/>
              <a:gd name="connsiteX4" fmla="*/ 28850 w 971825"/>
              <a:gd name="connsiteY4" fmla="*/ 676275 h 885825"/>
              <a:gd name="connsiteX5" fmla="*/ 66950 w 971825"/>
              <a:gd name="connsiteY5" fmla="*/ 733425 h 885825"/>
              <a:gd name="connsiteX6" fmla="*/ 95525 w 971825"/>
              <a:gd name="connsiteY6" fmla="*/ 723900 h 885825"/>
              <a:gd name="connsiteX7" fmla="*/ 124100 w 971825"/>
              <a:gd name="connsiteY7" fmla="*/ 666750 h 885825"/>
              <a:gd name="connsiteX8" fmla="*/ 152675 w 971825"/>
              <a:gd name="connsiteY8" fmla="*/ 657225 h 885825"/>
              <a:gd name="connsiteX9" fmla="*/ 238400 w 971825"/>
              <a:gd name="connsiteY9" fmla="*/ 647700 h 885825"/>
              <a:gd name="connsiteX10" fmla="*/ 152675 w 971825"/>
              <a:gd name="connsiteY10" fmla="*/ 638175 h 885825"/>
              <a:gd name="connsiteX11" fmla="*/ 162200 w 971825"/>
              <a:gd name="connsiteY11" fmla="*/ 581025 h 885825"/>
              <a:gd name="connsiteX12" fmla="*/ 152675 w 971825"/>
              <a:gd name="connsiteY12" fmla="*/ 514350 h 885825"/>
              <a:gd name="connsiteX13" fmla="*/ 162200 w 971825"/>
              <a:gd name="connsiteY13" fmla="*/ 485775 h 885825"/>
              <a:gd name="connsiteX14" fmla="*/ 190775 w 971825"/>
              <a:gd name="connsiteY14" fmla="*/ 466725 h 885825"/>
              <a:gd name="connsiteX15" fmla="*/ 124100 w 971825"/>
              <a:gd name="connsiteY15" fmla="*/ 419100 h 885825"/>
              <a:gd name="connsiteX16" fmla="*/ 114575 w 971825"/>
              <a:gd name="connsiteY16" fmla="*/ 390525 h 885825"/>
              <a:gd name="connsiteX17" fmla="*/ 171725 w 971825"/>
              <a:gd name="connsiteY17" fmla="*/ 381000 h 885825"/>
              <a:gd name="connsiteX18" fmla="*/ 190775 w 971825"/>
              <a:gd name="connsiteY18" fmla="*/ 409575 h 885825"/>
              <a:gd name="connsiteX19" fmla="*/ 209825 w 971825"/>
              <a:gd name="connsiteY19" fmla="*/ 466725 h 885825"/>
              <a:gd name="connsiteX20" fmla="*/ 200300 w 971825"/>
              <a:gd name="connsiteY20" fmla="*/ 428625 h 885825"/>
              <a:gd name="connsiteX21" fmla="*/ 200300 w 971825"/>
              <a:gd name="connsiteY21" fmla="*/ 409575 h 885825"/>
              <a:gd name="connsiteX22" fmla="*/ 228875 w 971825"/>
              <a:gd name="connsiteY22" fmla="*/ 476250 h 885825"/>
              <a:gd name="connsiteX23" fmla="*/ 257450 w 971825"/>
              <a:gd name="connsiteY23" fmla="*/ 485775 h 885825"/>
              <a:gd name="connsiteX24" fmla="*/ 286025 w 971825"/>
              <a:gd name="connsiteY24" fmla="*/ 476250 h 885825"/>
              <a:gd name="connsiteX25" fmla="*/ 314600 w 971825"/>
              <a:gd name="connsiteY25" fmla="*/ 400050 h 885825"/>
              <a:gd name="connsiteX26" fmla="*/ 324125 w 971825"/>
              <a:gd name="connsiteY26" fmla="*/ 333375 h 885825"/>
              <a:gd name="connsiteX27" fmla="*/ 352700 w 971825"/>
              <a:gd name="connsiteY27" fmla="*/ 323850 h 885825"/>
              <a:gd name="connsiteX28" fmla="*/ 371750 w 971825"/>
              <a:gd name="connsiteY28" fmla="*/ 295275 h 885825"/>
              <a:gd name="connsiteX29" fmla="*/ 362225 w 971825"/>
              <a:gd name="connsiteY29" fmla="*/ 219075 h 885825"/>
              <a:gd name="connsiteX30" fmla="*/ 371750 w 971825"/>
              <a:gd name="connsiteY30" fmla="*/ 333375 h 885825"/>
              <a:gd name="connsiteX31" fmla="*/ 419375 w 971825"/>
              <a:gd name="connsiteY31" fmla="*/ 266700 h 885825"/>
              <a:gd name="connsiteX32" fmla="*/ 428900 w 971825"/>
              <a:gd name="connsiteY32" fmla="*/ 238125 h 885825"/>
              <a:gd name="connsiteX33" fmla="*/ 495575 w 971825"/>
              <a:gd name="connsiteY33" fmla="*/ 219075 h 885825"/>
              <a:gd name="connsiteX34" fmla="*/ 524150 w 971825"/>
              <a:gd name="connsiteY34" fmla="*/ 200025 h 885825"/>
              <a:gd name="connsiteX35" fmla="*/ 552725 w 971825"/>
              <a:gd name="connsiteY35" fmla="*/ 190500 h 885825"/>
              <a:gd name="connsiteX36" fmla="*/ 571775 w 971825"/>
              <a:gd name="connsiteY36" fmla="*/ 161925 h 885825"/>
              <a:gd name="connsiteX37" fmla="*/ 667025 w 971825"/>
              <a:gd name="connsiteY37" fmla="*/ 190500 h 885825"/>
              <a:gd name="connsiteX38" fmla="*/ 676550 w 971825"/>
              <a:gd name="connsiteY38" fmla="*/ 161925 h 885825"/>
              <a:gd name="connsiteX39" fmla="*/ 695600 w 971825"/>
              <a:gd name="connsiteY39" fmla="*/ 133350 h 885825"/>
              <a:gd name="connsiteX40" fmla="*/ 771800 w 971825"/>
              <a:gd name="connsiteY40" fmla="*/ 114300 h 885825"/>
              <a:gd name="connsiteX41" fmla="*/ 828950 w 971825"/>
              <a:gd name="connsiteY41" fmla="*/ 85725 h 885825"/>
              <a:gd name="connsiteX42" fmla="*/ 876575 w 971825"/>
              <a:gd name="connsiteY42" fmla="*/ 76200 h 885825"/>
              <a:gd name="connsiteX43" fmla="*/ 895625 w 971825"/>
              <a:gd name="connsiteY43" fmla="*/ 47625 h 885825"/>
              <a:gd name="connsiteX44" fmla="*/ 933725 w 971825"/>
              <a:gd name="connsiteY44" fmla="*/ 38100 h 885825"/>
              <a:gd name="connsiteX45" fmla="*/ 971825 w 971825"/>
              <a:gd name="connsiteY45" fmla="*/ 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71825" h="885825">
                <a:moveTo>
                  <a:pt x="19325" y="885825"/>
                </a:moveTo>
                <a:cubicBezTo>
                  <a:pt x="-2797" y="830520"/>
                  <a:pt x="-5863" y="848005"/>
                  <a:pt x="9800" y="790575"/>
                </a:cubicBezTo>
                <a:cubicBezTo>
                  <a:pt x="15084" y="771202"/>
                  <a:pt x="28850" y="733425"/>
                  <a:pt x="28850" y="733425"/>
                </a:cubicBezTo>
                <a:cubicBezTo>
                  <a:pt x="25675" y="704850"/>
                  <a:pt x="10233" y="620425"/>
                  <a:pt x="19325" y="647700"/>
                </a:cubicBezTo>
                <a:cubicBezTo>
                  <a:pt x="22500" y="657225"/>
                  <a:pt x="23974" y="667498"/>
                  <a:pt x="28850" y="676275"/>
                </a:cubicBezTo>
                <a:cubicBezTo>
                  <a:pt x="39969" y="696289"/>
                  <a:pt x="66950" y="733425"/>
                  <a:pt x="66950" y="733425"/>
                </a:cubicBezTo>
                <a:cubicBezTo>
                  <a:pt x="76475" y="730250"/>
                  <a:pt x="88425" y="731000"/>
                  <a:pt x="95525" y="723900"/>
                </a:cubicBezTo>
                <a:cubicBezTo>
                  <a:pt x="164547" y="654878"/>
                  <a:pt x="35772" y="737413"/>
                  <a:pt x="124100" y="666750"/>
                </a:cubicBezTo>
                <a:cubicBezTo>
                  <a:pt x="131940" y="660478"/>
                  <a:pt x="142771" y="658876"/>
                  <a:pt x="152675" y="657225"/>
                </a:cubicBezTo>
                <a:cubicBezTo>
                  <a:pt x="181035" y="652498"/>
                  <a:pt x="209825" y="650875"/>
                  <a:pt x="238400" y="647700"/>
                </a:cubicBezTo>
                <a:cubicBezTo>
                  <a:pt x="209825" y="644525"/>
                  <a:pt x="174312" y="657108"/>
                  <a:pt x="152675" y="638175"/>
                </a:cubicBezTo>
                <a:cubicBezTo>
                  <a:pt x="138141" y="625457"/>
                  <a:pt x="162200" y="600338"/>
                  <a:pt x="162200" y="581025"/>
                </a:cubicBezTo>
                <a:cubicBezTo>
                  <a:pt x="162200" y="558574"/>
                  <a:pt x="155850" y="536575"/>
                  <a:pt x="152675" y="514350"/>
                </a:cubicBezTo>
                <a:cubicBezTo>
                  <a:pt x="155850" y="504825"/>
                  <a:pt x="155928" y="493615"/>
                  <a:pt x="162200" y="485775"/>
                </a:cubicBezTo>
                <a:cubicBezTo>
                  <a:pt x="169351" y="476836"/>
                  <a:pt x="190775" y="478173"/>
                  <a:pt x="190775" y="466725"/>
                </a:cubicBezTo>
                <a:cubicBezTo>
                  <a:pt x="190775" y="447417"/>
                  <a:pt x="133544" y="423822"/>
                  <a:pt x="124100" y="419100"/>
                </a:cubicBezTo>
                <a:cubicBezTo>
                  <a:pt x="120925" y="409575"/>
                  <a:pt x="110846" y="399847"/>
                  <a:pt x="114575" y="390525"/>
                </a:cubicBezTo>
                <a:cubicBezTo>
                  <a:pt x="127609" y="357941"/>
                  <a:pt x="153247" y="374841"/>
                  <a:pt x="171725" y="381000"/>
                </a:cubicBezTo>
                <a:cubicBezTo>
                  <a:pt x="178075" y="390525"/>
                  <a:pt x="186126" y="399114"/>
                  <a:pt x="190775" y="409575"/>
                </a:cubicBezTo>
                <a:cubicBezTo>
                  <a:pt x="198930" y="427925"/>
                  <a:pt x="214695" y="486206"/>
                  <a:pt x="209825" y="466725"/>
                </a:cubicBezTo>
                <a:cubicBezTo>
                  <a:pt x="206650" y="454025"/>
                  <a:pt x="206795" y="439991"/>
                  <a:pt x="200300" y="428625"/>
                </a:cubicBezTo>
                <a:cubicBezTo>
                  <a:pt x="183512" y="399246"/>
                  <a:pt x="144869" y="391098"/>
                  <a:pt x="200300" y="409575"/>
                </a:cubicBezTo>
                <a:cubicBezTo>
                  <a:pt x="206020" y="432454"/>
                  <a:pt x="208319" y="459805"/>
                  <a:pt x="228875" y="476250"/>
                </a:cubicBezTo>
                <a:cubicBezTo>
                  <a:pt x="236715" y="482522"/>
                  <a:pt x="247925" y="482600"/>
                  <a:pt x="257450" y="485775"/>
                </a:cubicBezTo>
                <a:cubicBezTo>
                  <a:pt x="266975" y="482600"/>
                  <a:pt x="278925" y="483350"/>
                  <a:pt x="286025" y="476250"/>
                </a:cubicBezTo>
                <a:cubicBezTo>
                  <a:pt x="300706" y="461569"/>
                  <a:pt x="311057" y="419539"/>
                  <a:pt x="314600" y="400050"/>
                </a:cubicBezTo>
                <a:cubicBezTo>
                  <a:pt x="318616" y="377961"/>
                  <a:pt x="314085" y="353455"/>
                  <a:pt x="324125" y="333375"/>
                </a:cubicBezTo>
                <a:cubicBezTo>
                  <a:pt x="328615" y="324395"/>
                  <a:pt x="343175" y="327025"/>
                  <a:pt x="352700" y="323850"/>
                </a:cubicBezTo>
                <a:cubicBezTo>
                  <a:pt x="359050" y="314325"/>
                  <a:pt x="370714" y="306676"/>
                  <a:pt x="371750" y="295275"/>
                </a:cubicBezTo>
                <a:cubicBezTo>
                  <a:pt x="374068" y="269782"/>
                  <a:pt x="362225" y="193477"/>
                  <a:pt x="362225" y="219075"/>
                </a:cubicBezTo>
                <a:cubicBezTo>
                  <a:pt x="362225" y="257307"/>
                  <a:pt x="368575" y="295275"/>
                  <a:pt x="371750" y="333375"/>
                </a:cubicBezTo>
                <a:cubicBezTo>
                  <a:pt x="419375" y="317500"/>
                  <a:pt x="397150" y="333375"/>
                  <a:pt x="419375" y="266700"/>
                </a:cubicBezTo>
                <a:cubicBezTo>
                  <a:pt x="422550" y="257175"/>
                  <a:pt x="419375" y="241300"/>
                  <a:pt x="428900" y="238125"/>
                </a:cubicBezTo>
                <a:cubicBezTo>
                  <a:pt x="469894" y="224460"/>
                  <a:pt x="447735" y="231035"/>
                  <a:pt x="495575" y="219075"/>
                </a:cubicBezTo>
                <a:cubicBezTo>
                  <a:pt x="505100" y="212725"/>
                  <a:pt x="513911" y="205145"/>
                  <a:pt x="524150" y="200025"/>
                </a:cubicBezTo>
                <a:cubicBezTo>
                  <a:pt x="533130" y="195535"/>
                  <a:pt x="544885" y="196772"/>
                  <a:pt x="552725" y="190500"/>
                </a:cubicBezTo>
                <a:cubicBezTo>
                  <a:pt x="561664" y="183349"/>
                  <a:pt x="565425" y="171450"/>
                  <a:pt x="571775" y="161925"/>
                </a:cubicBezTo>
                <a:cubicBezTo>
                  <a:pt x="585321" y="216111"/>
                  <a:pt x="574772" y="227401"/>
                  <a:pt x="667025" y="190500"/>
                </a:cubicBezTo>
                <a:cubicBezTo>
                  <a:pt x="676347" y="186771"/>
                  <a:pt x="672060" y="170905"/>
                  <a:pt x="676550" y="161925"/>
                </a:cubicBezTo>
                <a:cubicBezTo>
                  <a:pt x="681670" y="151686"/>
                  <a:pt x="686661" y="140501"/>
                  <a:pt x="695600" y="133350"/>
                </a:cubicBezTo>
                <a:cubicBezTo>
                  <a:pt x="705497" y="125433"/>
                  <a:pt x="769213" y="114947"/>
                  <a:pt x="771800" y="114300"/>
                </a:cubicBezTo>
                <a:cubicBezTo>
                  <a:pt x="860519" y="92120"/>
                  <a:pt x="735829" y="120645"/>
                  <a:pt x="828950" y="85725"/>
                </a:cubicBezTo>
                <a:cubicBezTo>
                  <a:pt x="844109" y="80041"/>
                  <a:pt x="860700" y="79375"/>
                  <a:pt x="876575" y="76200"/>
                </a:cubicBezTo>
                <a:cubicBezTo>
                  <a:pt x="882925" y="66675"/>
                  <a:pt x="886100" y="53975"/>
                  <a:pt x="895625" y="47625"/>
                </a:cubicBezTo>
                <a:cubicBezTo>
                  <a:pt x="906517" y="40363"/>
                  <a:pt x="921693" y="43257"/>
                  <a:pt x="933725" y="38100"/>
                </a:cubicBezTo>
                <a:cubicBezTo>
                  <a:pt x="962983" y="25561"/>
                  <a:pt x="960421" y="22809"/>
                  <a:pt x="971825" y="0"/>
                </a:cubicBezTo>
              </a:path>
            </a:pathLst>
          </a:custGeom>
          <a:noFill/>
          <a:ln>
            <a:solidFill>
              <a:schemeClr val="tx1"/>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p:nvPr/>
        </p:nvSpPr>
        <p:spPr>
          <a:xfrm>
            <a:off x="-24852" y="6496109"/>
            <a:ext cx="2615652" cy="369332"/>
          </a:xfrm>
          <a:prstGeom prst="rect">
            <a:avLst/>
          </a:prstGeom>
          <a:noFill/>
        </p:spPr>
        <p:txBody>
          <a:bodyPr wrap="none" rtlCol="0">
            <a:spAutoFit/>
          </a:bodyPr>
          <a:lstStyle/>
          <a:p>
            <a:r>
              <a:rPr lang="en-US" b="1" dirty="0">
                <a:solidFill>
                  <a:prstClr val="white"/>
                </a:solidFill>
              </a:rPr>
              <a:t>francis@imcs.rutgers.edu</a:t>
            </a:r>
          </a:p>
        </p:txBody>
      </p:sp>
      <p:sp>
        <p:nvSpPr>
          <p:cNvPr id="17" name="Freeform 16"/>
          <p:cNvSpPr/>
          <p:nvPr/>
        </p:nvSpPr>
        <p:spPr>
          <a:xfrm>
            <a:off x="4761034" y="3905621"/>
            <a:ext cx="945986" cy="843800"/>
          </a:xfrm>
          <a:custGeom>
            <a:avLst/>
            <a:gdLst>
              <a:gd name="connsiteX0" fmla="*/ 15682 w 945986"/>
              <a:gd name="connsiteY0" fmla="*/ 843800 h 843800"/>
              <a:gd name="connsiteX1" fmla="*/ 2035 w 945986"/>
              <a:gd name="connsiteY1" fmla="*/ 802857 h 843800"/>
              <a:gd name="connsiteX2" fmla="*/ 29330 w 945986"/>
              <a:gd name="connsiteY2" fmla="*/ 748266 h 843800"/>
              <a:gd name="connsiteX3" fmla="*/ 42978 w 945986"/>
              <a:gd name="connsiteY3" fmla="*/ 707322 h 843800"/>
              <a:gd name="connsiteX4" fmla="*/ 70273 w 945986"/>
              <a:gd name="connsiteY4" fmla="*/ 666379 h 843800"/>
              <a:gd name="connsiteX5" fmla="*/ 274990 w 945986"/>
              <a:gd name="connsiteY5" fmla="*/ 652731 h 843800"/>
              <a:gd name="connsiteX6" fmla="*/ 356876 w 945986"/>
              <a:gd name="connsiteY6" fmla="*/ 598140 h 843800"/>
              <a:gd name="connsiteX7" fmla="*/ 438763 w 945986"/>
              <a:gd name="connsiteY7" fmla="*/ 557197 h 843800"/>
              <a:gd name="connsiteX8" fmla="*/ 588888 w 945986"/>
              <a:gd name="connsiteY8" fmla="*/ 570845 h 843800"/>
              <a:gd name="connsiteX9" fmla="*/ 302285 w 945986"/>
              <a:gd name="connsiteY9" fmla="*/ 570845 h 843800"/>
              <a:gd name="connsiteX10" fmla="*/ 315933 w 945986"/>
              <a:gd name="connsiteY10" fmla="*/ 475310 h 843800"/>
              <a:gd name="connsiteX11" fmla="*/ 302285 w 945986"/>
              <a:gd name="connsiteY11" fmla="*/ 366128 h 843800"/>
              <a:gd name="connsiteX12" fmla="*/ 329581 w 945986"/>
              <a:gd name="connsiteY12" fmla="*/ 407072 h 843800"/>
              <a:gd name="connsiteX13" fmla="*/ 343229 w 945986"/>
              <a:gd name="connsiteY13" fmla="*/ 502606 h 843800"/>
              <a:gd name="connsiteX14" fmla="*/ 425115 w 945986"/>
              <a:gd name="connsiteY14" fmla="*/ 488958 h 843800"/>
              <a:gd name="connsiteX15" fmla="*/ 425115 w 945986"/>
              <a:gd name="connsiteY15" fmla="*/ 229651 h 843800"/>
              <a:gd name="connsiteX16" fmla="*/ 384172 w 945986"/>
              <a:gd name="connsiteY16" fmla="*/ 202355 h 843800"/>
              <a:gd name="connsiteX17" fmla="*/ 370524 w 945986"/>
              <a:gd name="connsiteY17" fmla="*/ 243298 h 843800"/>
              <a:gd name="connsiteX18" fmla="*/ 411467 w 945986"/>
              <a:gd name="connsiteY18" fmla="*/ 256946 h 843800"/>
              <a:gd name="connsiteX19" fmla="*/ 452411 w 945986"/>
              <a:gd name="connsiteY19" fmla="*/ 284242 h 843800"/>
              <a:gd name="connsiteX20" fmla="*/ 466059 w 945986"/>
              <a:gd name="connsiteY20" fmla="*/ 366128 h 843800"/>
              <a:gd name="connsiteX21" fmla="*/ 561593 w 945986"/>
              <a:gd name="connsiteY21" fmla="*/ 379776 h 843800"/>
              <a:gd name="connsiteX22" fmla="*/ 425115 w 945986"/>
              <a:gd name="connsiteY22" fmla="*/ 366128 h 843800"/>
              <a:gd name="connsiteX23" fmla="*/ 411467 w 945986"/>
              <a:gd name="connsiteY23" fmla="*/ 420719 h 843800"/>
              <a:gd name="connsiteX24" fmla="*/ 397820 w 945986"/>
              <a:gd name="connsiteY24" fmla="*/ 461663 h 843800"/>
              <a:gd name="connsiteX25" fmla="*/ 411467 w 945986"/>
              <a:gd name="connsiteY25" fmla="*/ 570845 h 843800"/>
              <a:gd name="connsiteX26" fmla="*/ 452411 w 945986"/>
              <a:gd name="connsiteY26" fmla="*/ 557197 h 843800"/>
              <a:gd name="connsiteX27" fmla="*/ 547945 w 945986"/>
              <a:gd name="connsiteY27" fmla="*/ 543549 h 843800"/>
              <a:gd name="connsiteX28" fmla="*/ 629832 w 945986"/>
              <a:gd name="connsiteY28" fmla="*/ 529901 h 843800"/>
              <a:gd name="connsiteX29" fmla="*/ 711718 w 945986"/>
              <a:gd name="connsiteY29" fmla="*/ 448015 h 843800"/>
              <a:gd name="connsiteX30" fmla="*/ 779957 w 945986"/>
              <a:gd name="connsiteY30" fmla="*/ 434367 h 843800"/>
              <a:gd name="connsiteX31" fmla="*/ 793605 w 945986"/>
              <a:gd name="connsiteY31" fmla="*/ 311537 h 843800"/>
              <a:gd name="connsiteX32" fmla="*/ 834548 w 945986"/>
              <a:gd name="connsiteY32" fmla="*/ 284242 h 843800"/>
              <a:gd name="connsiteX33" fmla="*/ 807253 w 945986"/>
              <a:gd name="connsiteY33" fmla="*/ 284242 h 843800"/>
              <a:gd name="connsiteX34" fmla="*/ 711718 w 945986"/>
              <a:gd name="connsiteY34" fmla="*/ 420719 h 843800"/>
              <a:gd name="connsiteX35" fmla="*/ 670775 w 945986"/>
              <a:gd name="connsiteY35" fmla="*/ 379776 h 843800"/>
              <a:gd name="connsiteX36" fmla="*/ 657127 w 945986"/>
              <a:gd name="connsiteY36" fmla="*/ 338833 h 843800"/>
              <a:gd name="connsiteX37" fmla="*/ 643479 w 945986"/>
              <a:gd name="connsiteY37" fmla="*/ 202355 h 843800"/>
              <a:gd name="connsiteX38" fmla="*/ 616184 w 945986"/>
              <a:gd name="connsiteY38" fmla="*/ 161412 h 843800"/>
              <a:gd name="connsiteX39" fmla="*/ 602536 w 945986"/>
              <a:gd name="connsiteY39" fmla="*/ 120469 h 843800"/>
              <a:gd name="connsiteX40" fmla="*/ 588888 w 945986"/>
              <a:gd name="connsiteY40" fmla="*/ 38582 h 843800"/>
              <a:gd name="connsiteX41" fmla="*/ 534297 w 945986"/>
              <a:gd name="connsiteY41" fmla="*/ 11286 h 843800"/>
              <a:gd name="connsiteX42" fmla="*/ 547945 w 945986"/>
              <a:gd name="connsiteY42" fmla="*/ 65878 h 843800"/>
              <a:gd name="connsiteX43" fmla="*/ 602536 w 945986"/>
              <a:gd name="connsiteY43" fmla="*/ 147764 h 843800"/>
              <a:gd name="connsiteX44" fmla="*/ 629832 w 945986"/>
              <a:gd name="connsiteY44" fmla="*/ 229651 h 843800"/>
              <a:gd name="connsiteX45" fmla="*/ 793605 w 945986"/>
              <a:gd name="connsiteY45" fmla="*/ 161412 h 843800"/>
              <a:gd name="connsiteX46" fmla="*/ 820900 w 945986"/>
              <a:gd name="connsiteY46" fmla="*/ 120469 h 843800"/>
              <a:gd name="connsiteX47" fmla="*/ 834548 w 945986"/>
              <a:gd name="connsiteY47" fmla="*/ 79525 h 843800"/>
              <a:gd name="connsiteX48" fmla="*/ 875491 w 945986"/>
              <a:gd name="connsiteY48" fmla="*/ 38582 h 84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45986" h="843800">
                <a:moveTo>
                  <a:pt x="15682" y="843800"/>
                </a:moveTo>
                <a:cubicBezTo>
                  <a:pt x="11133" y="830152"/>
                  <a:pt x="0" y="817098"/>
                  <a:pt x="2035" y="802857"/>
                </a:cubicBezTo>
                <a:cubicBezTo>
                  <a:pt x="4912" y="782717"/>
                  <a:pt x="21316" y="766966"/>
                  <a:pt x="29330" y="748266"/>
                </a:cubicBezTo>
                <a:cubicBezTo>
                  <a:pt x="34997" y="735043"/>
                  <a:pt x="36544" y="720189"/>
                  <a:pt x="42978" y="707322"/>
                </a:cubicBezTo>
                <a:cubicBezTo>
                  <a:pt x="50313" y="692651"/>
                  <a:pt x="54307" y="670136"/>
                  <a:pt x="70273" y="666379"/>
                </a:cubicBezTo>
                <a:cubicBezTo>
                  <a:pt x="136845" y="650715"/>
                  <a:pt x="206751" y="657280"/>
                  <a:pt x="274990" y="652731"/>
                </a:cubicBezTo>
                <a:cubicBezTo>
                  <a:pt x="346945" y="628746"/>
                  <a:pt x="288720" y="654936"/>
                  <a:pt x="356876" y="598140"/>
                </a:cubicBezTo>
                <a:cubicBezTo>
                  <a:pt x="392150" y="568745"/>
                  <a:pt x="397730" y="570875"/>
                  <a:pt x="438763" y="557197"/>
                </a:cubicBezTo>
                <a:cubicBezTo>
                  <a:pt x="488805" y="561746"/>
                  <a:pt x="636558" y="554956"/>
                  <a:pt x="588888" y="570845"/>
                </a:cubicBezTo>
                <a:cubicBezTo>
                  <a:pt x="456147" y="615091"/>
                  <a:pt x="403465" y="596139"/>
                  <a:pt x="302285" y="570845"/>
                </a:cubicBezTo>
                <a:cubicBezTo>
                  <a:pt x="306834" y="539000"/>
                  <a:pt x="315933" y="507478"/>
                  <a:pt x="315933" y="475310"/>
                </a:cubicBezTo>
                <a:cubicBezTo>
                  <a:pt x="315933" y="438633"/>
                  <a:pt x="302285" y="366128"/>
                  <a:pt x="302285" y="366128"/>
                </a:cubicBezTo>
                <a:cubicBezTo>
                  <a:pt x="311384" y="379776"/>
                  <a:pt x="324868" y="391361"/>
                  <a:pt x="329581" y="407072"/>
                </a:cubicBezTo>
                <a:cubicBezTo>
                  <a:pt x="338825" y="437883"/>
                  <a:pt x="318805" y="481671"/>
                  <a:pt x="343229" y="502606"/>
                </a:cubicBezTo>
                <a:cubicBezTo>
                  <a:pt x="364239" y="520615"/>
                  <a:pt x="397820" y="493507"/>
                  <a:pt x="425115" y="488958"/>
                </a:cubicBezTo>
                <a:cubicBezTo>
                  <a:pt x="425551" y="482855"/>
                  <a:pt x="456686" y="284900"/>
                  <a:pt x="425115" y="229651"/>
                </a:cubicBezTo>
                <a:cubicBezTo>
                  <a:pt x="416977" y="215410"/>
                  <a:pt x="397820" y="211454"/>
                  <a:pt x="384172" y="202355"/>
                </a:cubicBezTo>
                <a:cubicBezTo>
                  <a:pt x="379623" y="216003"/>
                  <a:pt x="364091" y="230431"/>
                  <a:pt x="370524" y="243298"/>
                </a:cubicBezTo>
                <a:cubicBezTo>
                  <a:pt x="376957" y="256165"/>
                  <a:pt x="398600" y="250512"/>
                  <a:pt x="411467" y="256946"/>
                </a:cubicBezTo>
                <a:cubicBezTo>
                  <a:pt x="426138" y="264282"/>
                  <a:pt x="438763" y="275143"/>
                  <a:pt x="452411" y="284242"/>
                </a:cubicBezTo>
                <a:cubicBezTo>
                  <a:pt x="456960" y="311537"/>
                  <a:pt x="445234" y="347906"/>
                  <a:pt x="466059" y="366128"/>
                </a:cubicBezTo>
                <a:cubicBezTo>
                  <a:pt x="490268" y="387311"/>
                  <a:pt x="593761" y="379776"/>
                  <a:pt x="561593" y="379776"/>
                </a:cubicBezTo>
                <a:cubicBezTo>
                  <a:pt x="515873" y="379776"/>
                  <a:pt x="470608" y="370677"/>
                  <a:pt x="425115" y="366128"/>
                </a:cubicBezTo>
                <a:cubicBezTo>
                  <a:pt x="420566" y="384325"/>
                  <a:pt x="416620" y="402684"/>
                  <a:pt x="411467" y="420719"/>
                </a:cubicBezTo>
                <a:cubicBezTo>
                  <a:pt x="407515" y="434552"/>
                  <a:pt x="397820" y="447277"/>
                  <a:pt x="397820" y="461663"/>
                </a:cubicBezTo>
                <a:cubicBezTo>
                  <a:pt x="397820" y="498340"/>
                  <a:pt x="406918" y="534451"/>
                  <a:pt x="411467" y="570845"/>
                </a:cubicBezTo>
                <a:cubicBezTo>
                  <a:pt x="425115" y="566296"/>
                  <a:pt x="438304" y="560018"/>
                  <a:pt x="452411" y="557197"/>
                </a:cubicBezTo>
                <a:cubicBezTo>
                  <a:pt x="483954" y="550888"/>
                  <a:pt x="516151" y="548440"/>
                  <a:pt x="547945" y="543549"/>
                </a:cubicBezTo>
                <a:cubicBezTo>
                  <a:pt x="575295" y="539341"/>
                  <a:pt x="602536" y="534450"/>
                  <a:pt x="629832" y="529901"/>
                </a:cubicBezTo>
                <a:cubicBezTo>
                  <a:pt x="655610" y="491233"/>
                  <a:pt x="663606" y="469398"/>
                  <a:pt x="711718" y="448015"/>
                </a:cubicBezTo>
                <a:cubicBezTo>
                  <a:pt x="732916" y="438594"/>
                  <a:pt x="757211" y="438916"/>
                  <a:pt x="779957" y="434367"/>
                </a:cubicBezTo>
                <a:cubicBezTo>
                  <a:pt x="784506" y="393424"/>
                  <a:pt x="779527" y="350252"/>
                  <a:pt x="793605" y="311537"/>
                </a:cubicBezTo>
                <a:cubicBezTo>
                  <a:pt x="799210" y="296122"/>
                  <a:pt x="819877" y="291577"/>
                  <a:pt x="834548" y="284242"/>
                </a:cubicBezTo>
                <a:cubicBezTo>
                  <a:pt x="862526" y="270253"/>
                  <a:pt x="945986" y="256495"/>
                  <a:pt x="807253" y="284242"/>
                </a:cubicBezTo>
                <a:cubicBezTo>
                  <a:pt x="712103" y="379391"/>
                  <a:pt x="734728" y="328679"/>
                  <a:pt x="711718" y="420719"/>
                </a:cubicBezTo>
                <a:cubicBezTo>
                  <a:pt x="698070" y="407071"/>
                  <a:pt x="681481" y="395835"/>
                  <a:pt x="670775" y="379776"/>
                </a:cubicBezTo>
                <a:cubicBezTo>
                  <a:pt x="662795" y="367806"/>
                  <a:pt x="659315" y="353052"/>
                  <a:pt x="657127" y="338833"/>
                </a:cubicBezTo>
                <a:cubicBezTo>
                  <a:pt x="650175" y="293645"/>
                  <a:pt x="653759" y="246904"/>
                  <a:pt x="643479" y="202355"/>
                </a:cubicBezTo>
                <a:cubicBezTo>
                  <a:pt x="639791" y="186373"/>
                  <a:pt x="623519" y="176083"/>
                  <a:pt x="616184" y="161412"/>
                </a:cubicBezTo>
                <a:cubicBezTo>
                  <a:pt x="609750" y="148545"/>
                  <a:pt x="607085" y="134117"/>
                  <a:pt x="602536" y="120469"/>
                </a:cubicBezTo>
                <a:cubicBezTo>
                  <a:pt x="597987" y="93173"/>
                  <a:pt x="603554" y="62048"/>
                  <a:pt x="588888" y="38582"/>
                </a:cubicBezTo>
                <a:cubicBezTo>
                  <a:pt x="578105" y="21329"/>
                  <a:pt x="551225" y="0"/>
                  <a:pt x="534297" y="11286"/>
                </a:cubicBezTo>
                <a:cubicBezTo>
                  <a:pt x="518690" y="21691"/>
                  <a:pt x="539556" y="49101"/>
                  <a:pt x="547945" y="65878"/>
                </a:cubicBezTo>
                <a:cubicBezTo>
                  <a:pt x="562616" y="95220"/>
                  <a:pt x="592162" y="116643"/>
                  <a:pt x="602536" y="147764"/>
                </a:cubicBezTo>
                <a:lnTo>
                  <a:pt x="629832" y="229651"/>
                </a:lnTo>
                <a:cubicBezTo>
                  <a:pt x="734743" y="159710"/>
                  <a:pt x="679359" y="180453"/>
                  <a:pt x="793605" y="161412"/>
                </a:cubicBezTo>
                <a:cubicBezTo>
                  <a:pt x="802703" y="147764"/>
                  <a:pt x="813565" y="135140"/>
                  <a:pt x="820900" y="120469"/>
                </a:cubicBezTo>
                <a:cubicBezTo>
                  <a:pt x="827334" y="107602"/>
                  <a:pt x="826568" y="91495"/>
                  <a:pt x="834548" y="79525"/>
                </a:cubicBezTo>
                <a:cubicBezTo>
                  <a:pt x="845254" y="63466"/>
                  <a:pt x="875491" y="38582"/>
                  <a:pt x="875491" y="38582"/>
                </a:cubicBezTo>
              </a:path>
            </a:pathLst>
          </a:custGeom>
          <a:ln w="28575">
            <a:solidFill>
              <a:schemeClr val="tx1"/>
            </a:solidFill>
          </a:ln>
          <a:effectLst>
            <a:glow rad="228600">
              <a:schemeClr val="accent6">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12287783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750"/>
                                        <p:tgtEl>
                                          <p:spTgt spid="13"/>
                                        </p:tgtEl>
                                      </p:cBhvr>
                                    </p:animEffect>
                                  </p:childTnLst>
                                </p:cTn>
                              </p:par>
                            </p:childTnLst>
                          </p:cTn>
                        </p:par>
                        <p:par>
                          <p:cTn id="12" fill="hold">
                            <p:stCondLst>
                              <p:cond delay="125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750"/>
                                        <p:tgtEl>
                                          <p:spTgt spid="10"/>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750"/>
                                        <p:tgtEl>
                                          <p:spTgt spid="9"/>
                                        </p:tgtEl>
                                      </p:cBhvr>
                                    </p:animEffect>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750"/>
                                        <p:tgtEl>
                                          <p:spTgt spid="12"/>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750"/>
                                        <p:tgtEl>
                                          <p:spTgt spid="11"/>
                                        </p:tgtEl>
                                      </p:cBhvr>
                                    </p:animEffect>
                                  </p:childTnLst>
                                </p:cTn>
                              </p:par>
                            </p:childTnLst>
                          </p:cTn>
                        </p:par>
                        <p:par>
                          <p:cTn id="28" fill="hold">
                            <p:stCondLst>
                              <p:cond delay="425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750"/>
                                        <p:tgtEl>
                                          <p:spTgt spid="15"/>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1000"/>
                                        <p:tgtEl>
                                          <p:spTgt spid="17"/>
                                        </p:tgtEl>
                                      </p:cBhvr>
                                    </p:animEffect>
                                  </p:childTnLst>
                                </p:cTn>
                              </p:par>
                            </p:childTnLst>
                          </p:cTn>
                        </p:par>
                        <p:par>
                          <p:cTn id="36" fill="hold">
                            <p:stCondLst>
                              <p:cond delay="6000"/>
                            </p:stCondLst>
                            <p:childTnLst>
                              <p:par>
                                <p:cTn id="37" presetID="22" presetClass="entr" presetSubtype="8" fill="hold" grpId="0" nodeType="afterEffect">
                                  <p:stCondLst>
                                    <p:cond delay="200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1" grpId="0" animBg="1"/>
      <p:bldP spid="12" grpId="0" animBg="1"/>
      <p:bldP spid="13" grpId="0" animBg="1"/>
      <p:bldP spid="14" grpId="0" animBg="1"/>
      <p:bldP spid="15"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1371600"/>
            <a:ext cx="5908982" cy="4572000"/>
          </a:xfrm>
          <a:prstGeom prst="rect">
            <a:avLst/>
          </a:prstGeom>
          <a:effectLst>
            <a:glow rad="228600">
              <a:schemeClr val="accent1">
                <a:satMod val="175000"/>
                <a:alpha val="40000"/>
              </a:schemeClr>
            </a:glow>
          </a:effectLst>
        </p:spPr>
      </p:pic>
      <p:sp>
        <p:nvSpPr>
          <p:cNvPr id="3" name="TextBox 2"/>
          <p:cNvSpPr txBox="1"/>
          <p:nvPr/>
        </p:nvSpPr>
        <p:spPr>
          <a:xfrm>
            <a:off x="304800" y="381000"/>
            <a:ext cx="8534400" cy="584775"/>
          </a:xfrm>
          <a:prstGeom prst="rect">
            <a:avLst/>
          </a:prstGeom>
          <a:noFill/>
        </p:spPr>
        <p:txBody>
          <a:bodyPr wrap="square" rtlCol="0">
            <a:spAutoFit/>
          </a:bodyPr>
          <a:lstStyle/>
          <a:p>
            <a:pPr algn="ctr"/>
            <a:r>
              <a:rPr lang="en-US" sz="3200" dirty="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anose="030F0702030302020204" pitchFamily="66" charset="0"/>
              </a:rPr>
              <a:t>But wait!  What’s going on  in the </a:t>
            </a:r>
            <a:r>
              <a:rPr lang="en-US" sz="3200" i="1" dirty="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anose="030F0702030302020204" pitchFamily="66" charset="0"/>
              </a:rPr>
              <a:t>Atlantic</a:t>
            </a:r>
            <a:r>
              <a:rPr lang="en-US" sz="3200" dirty="0">
                <a:solidFill>
                  <a:srgbClr val="FF0000"/>
                </a:solidFill>
                <a:effectLst>
                  <a:glow rad="101600">
                    <a:srgbClr val="F79646">
                      <a:satMod val="175000"/>
                      <a:alpha val="40000"/>
                    </a:srgbClr>
                  </a:glow>
                  <a:outerShdw blurRad="38100" dist="38100" dir="2700000" algn="tl">
                    <a:srgbClr val="000000">
                      <a:alpha val="43137"/>
                    </a:srgbClr>
                  </a:outerShdw>
                </a:effectLst>
                <a:latin typeface="Comic Sans MS" panose="030F0702030302020204" pitchFamily="66" charset="0"/>
              </a:rPr>
              <a:t>?</a:t>
            </a:r>
          </a:p>
        </p:txBody>
      </p:sp>
      <p:sp>
        <p:nvSpPr>
          <p:cNvPr id="6" name="TextBox 5"/>
          <p:cNvSpPr txBox="1"/>
          <p:nvPr/>
        </p:nvSpPr>
        <p:spPr>
          <a:xfrm>
            <a:off x="457200" y="5486400"/>
            <a:ext cx="8229600" cy="954107"/>
          </a:xfrm>
          <a:prstGeom prst="rect">
            <a:avLst/>
          </a:prstGeom>
          <a:noFill/>
        </p:spPr>
        <p:txBody>
          <a:bodyPr wrap="square" rtlCol="0">
            <a:spAutoFit/>
          </a:bodyPr>
          <a:lstStyle/>
          <a:p>
            <a:pPr algn="ctr"/>
            <a:r>
              <a:rPr lang="en-US" sz="2800" b="1" dirty="0">
                <a:solidFill>
                  <a:srgbClr val="002060"/>
                </a:solidFill>
                <a:effectLst>
                  <a:glow rad="101600">
                    <a:srgbClr val="FFFF00">
                      <a:alpha val="60000"/>
                    </a:srgbClr>
                  </a:glow>
                </a:effectLst>
                <a:latin typeface="Comic Sans MS" panose="030F0702030302020204" pitchFamily="66" charset="0"/>
              </a:rPr>
              <a:t>We are sailing in uncharted territory…</a:t>
            </a:r>
          </a:p>
          <a:p>
            <a:pPr algn="ctr"/>
            <a:r>
              <a:rPr lang="en-US" sz="2800" b="1" dirty="0">
                <a:solidFill>
                  <a:srgbClr val="002060"/>
                </a:solidFill>
                <a:effectLst>
                  <a:glow rad="101600">
                    <a:srgbClr val="FFFF00">
                      <a:alpha val="60000"/>
                    </a:srgbClr>
                  </a:glow>
                </a:effectLst>
                <a:latin typeface="Comic Sans MS" panose="030F0702030302020204" pitchFamily="66" charset="0"/>
              </a:rPr>
              <a:t>It will be an “interesting” fall/winter!</a:t>
            </a:r>
          </a:p>
        </p:txBody>
      </p:sp>
      <p:grpSp>
        <p:nvGrpSpPr>
          <p:cNvPr id="7" name="Group 6"/>
          <p:cNvGrpSpPr/>
          <p:nvPr/>
        </p:nvGrpSpPr>
        <p:grpSpPr>
          <a:xfrm>
            <a:off x="3473337" y="2962870"/>
            <a:ext cx="1784463" cy="1609130"/>
            <a:chOff x="3473337" y="2667000"/>
            <a:chExt cx="1784463" cy="1609130"/>
          </a:xfrm>
        </p:grpSpPr>
        <p:sp>
          <p:nvSpPr>
            <p:cNvPr id="16" name="TextBox 15"/>
            <p:cNvSpPr txBox="1"/>
            <p:nvPr/>
          </p:nvSpPr>
          <p:spPr>
            <a:xfrm>
              <a:off x="3473337" y="3352800"/>
              <a:ext cx="1784463" cy="923330"/>
            </a:xfrm>
            <a:prstGeom prst="rect">
              <a:avLst/>
            </a:prstGeom>
            <a:noFill/>
          </p:spPr>
          <p:txBody>
            <a:bodyPr wrap="none" rtlCol="0">
              <a:spAutoFit/>
            </a:bodyPr>
            <a:lstStyle/>
            <a:p>
              <a:pPr algn="ctr"/>
              <a:r>
                <a:rPr lang="en-US" b="1" dirty="0">
                  <a:solidFill>
                    <a:sysClr val="windowText" lastClr="000000"/>
                  </a:solidFill>
                  <a:effectLst>
                    <a:glow rad="228600">
                      <a:srgbClr val="9BBB59">
                        <a:satMod val="175000"/>
                        <a:alpha val="40000"/>
                      </a:srgbClr>
                    </a:glow>
                  </a:effectLst>
                  <a:latin typeface="Comic Sans MS" panose="030F0702030302020204" pitchFamily="66" charset="0"/>
                </a:rPr>
                <a:t>A “Blob” </a:t>
              </a:r>
            </a:p>
            <a:p>
              <a:pPr algn="ctr"/>
              <a:r>
                <a:rPr lang="en-US" b="1" dirty="0">
                  <a:solidFill>
                    <a:sysClr val="windowText" lastClr="000000"/>
                  </a:solidFill>
                  <a:effectLst>
                    <a:glow rad="228600">
                      <a:srgbClr val="9BBB59">
                        <a:satMod val="175000"/>
                        <a:alpha val="40000"/>
                      </a:srgbClr>
                    </a:glow>
                  </a:effectLst>
                  <a:latin typeface="Comic Sans MS" panose="030F0702030302020204" pitchFamily="66" charset="0"/>
                </a:rPr>
                <a:t>of a different</a:t>
              </a:r>
            </a:p>
            <a:p>
              <a:pPr algn="ctr"/>
              <a:r>
                <a:rPr lang="en-US" b="1" dirty="0">
                  <a:solidFill>
                    <a:sysClr val="windowText" lastClr="000000"/>
                  </a:solidFill>
                  <a:effectLst>
                    <a:glow rad="228600">
                      <a:srgbClr val="9BBB59">
                        <a:satMod val="175000"/>
                        <a:alpha val="40000"/>
                      </a:srgbClr>
                    </a:glow>
                  </a:effectLst>
                  <a:latin typeface="Comic Sans MS" panose="030F0702030302020204" pitchFamily="66" charset="0"/>
                </a:rPr>
                <a:t>color!</a:t>
              </a:r>
            </a:p>
          </p:txBody>
        </p:sp>
        <p:cxnSp>
          <p:nvCxnSpPr>
            <p:cNvPr id="18" name="Straight Arrow Connector 17"/>
            <p:cNvCxnSpPr/>
            <p:nvPr/>
          </p:nvCxnSpPr>
          <p:spPr>
            <a:xfrm flipV="1">
              <a:off x="4191000" y="2667000"/>
              <a:ext cx="0" cy="685800"/>
            </a:xfrm>
            <a:prstGeom prst="straightConnector1">
              <a:avLst/>
            </a:prstGeom>
            <a:ln w="76200">
              <a:solidFill>
                <a:schemeClr val="tx1"/>
              </a:solidFill>
              <a:tailEnd type="triangle"/>
            </a:ln>
            <a:effectLst>
              <a:glow rad="228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762000" y="1307068"/>
            <a:ext cx="7810140" cy="4026932"/>
            <a:chOff x="762000" y="1002268"/>
            <a:chExt cx="7810140" cy="4026932"/>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354" t="8946" r="2222"/>
            <a:stretch/>
          </p:blipFill>
          <p:spPr>
            <a:xfrm>
              <a:off x="4343400" y="1371600"/>
              <a:ext cx="4228740" cy="3657600"/>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6354" t="8946" r="10466"/>
            <a:stretch/>
          </p:blipFill>
          <p:spPr>
            <a:xfrm>
              <a:off x="762000" y="1371600"/>
              <a:ext cx="3800624" cy="3657600"/>
            </a:xfrm>
            <a:prstGeom prst="rect">
              <a:avLst/>
            </a:prstGeom>
          </p:spPr>
        </p:pic>
        <p:sp>
          <p:nvSpPr>
            <p:cNvPr id="8" name="TextBox 7"/>
            <p:cNvSpPr txBox="1"/>
            <p:nvPr/>
          </p:nvSpPr>
          <p:spPr>
            <a:xfrm>
              <a:off x="1752600" y="1002268"/>
              <a:ext cx="5385385" cy="369332"/>
            </a:xfrm>
            <a:prstGeom prst="rect">
              <a:avLst/>
            </a:prstGeom>
            <a:noFill/>
          </p:spPr>
          <p:txBody>
            <a:bodyPr wrap="none" rtlCol="0">
              <a:spAutoFit/>
            </a:bodyPr>
            <a:lstStyle/>
            <a:p>
              <a:r>
                <a:rPr lang="en-US" b="1" dirty="0" smtClean="0">
                  <a:solidFill>
                    <a:srgbClr val="FFFF00"/>
                  </a:solidFill>
                  <a:effectLst>
                    <a:outerShdw blurRad="38100" dist="38100" dir="2700000" algn="tl">
                      <a:srgbClr val="000000">
                        <a:alpha val="43137"/>
                      </a:srgbClr>
                    </a:outerShdw>
                  </a:effectLst>
                </a:rPr>
                <a:t>September 1997                                       September 2015</a:t>
              </a:r>
              <a:endParaRPr lang="en-US" b="1" dirty="0">
                <a:solidFill>
                  <a:srgbClr val="FFFF00"/>
                </a:solidFill>
                <a:effectLst>
                  <a:outerShdw blurRad="38100" dist="38100" dir="2700000" algn="tl">
                    <a:srgbClr val="000000">
                      <a:alpha val="43137"/>
                    </a:srgbClr>
                  </a:outerShdw>
                </a:effectLst>
              </a:endParaRPr>
            </a:p>
          </p:txBody>
        </p:sp>
      </p:grpSp>
      <p:sp>
        <p:nvSpPr>
          <p:cNvPr id="11" name="Up Arrow 10"/>
          <p:cNvSpPr/>
          <p:nvPr/>
        </p:nvSpPr>
        <p:spPr>
          <a:xfrm>
            <a:off x="6705600" y="2971800"/>
            <a:ext cx="381000" cy="685800"/>
          </a:xfrm>
          <a:prstGeom prst="upArrow">
            <a:avLst/>
          </a:prstGeom>
          <a:solidFill>
            <a:schemeClr val="tx1"/>
          </a:solidFill>
          <a:ln>
            <a:solidFill>
              <a:srgbClr val="FF00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Arc 12"/>
          <p:cNvSpPr/>
          <p:nvPr/>
        </p:nvSpPr>
        <p:spPr>
          <a:xfrm rot="8494769">
            <a:off x="5739961" y="1375961"/>
            <a:ext cx="2710630" cy="1704696"/>
          </a:xfrm>
          <a:prstGeom prst="arc">
            <a:avLst/>
          </a:prstGeom>
          <a:ln w="76200">
            <a:solidFill>
              <a:schemeClr val="tx1"/>
            </a:solidFill>
            <a:prstDash val="sysDot"/>
            <a:headEnd type="triangle" w="med" len="med"/>
            <a:tailEnd type="none" w="med" len="med"/>
          </a:ln>
          <a:effectLst>
            <a:glow rad="228600">
              <a:srgbClr val="FF00FF">
                <a:alpha val="40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5" name="Rectangle 14"/>
          <p:cNvSpPr/>
          <p:nvPr/>
        </p:nvSpPr>
        <p:spPr>
          <a:xfrm>
            <a:off x="7696200" y="2362200"/>
            <a:ext cx="540534" cy="1015663"/>
          </a:xfrm>
          <a:prstGeom prst="rect">
            <a:avLst/>
          </a:prstGeom>
          <a:noFill/>
          <a:ln>
            <a:noFill/>
          </a:ln>
          <a:effectLst/>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6000" b="1" dirty="0">
                <a:ln/>
                <a:solidFill>
                  <a:srgbClr val="FF0000"/>
                </a:solidFill>
                <a:effectLst>
                  <a:glow rad="228600">
                    <a:srgbClr val="C0504D">
                      <a:satMod val="175000"/>
                      <a:alpha val="40000"/>
                    </a:srgbClr>
                  </a:glow>
                </a:effectLst>
              </a:rPr>
              <a:t>?</a:t>
            </a:r>
          </a:p>
        </p:txBody>
      </p:sp>
    </p:spTree>
    <p:extLst>
      <p:ext uri="{BB962C8B-B14F-4D97-AF65-F5344CB8AC3E}">
        <p14:creationId xmlns:p14="http://schemas.microsoft.com/office/powerpoint/2010/main" val="833836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75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2"/>
                                        </p:tgtEl>
                                      </p:cBhvr>
                                    </p:animEffect>
                                    <p:set>
                                      <p:cBhvr>
                                        <p:cTn id="24" dur="1" fill="hold">
                                          <p:stCondLst>
                                            <p:cond delay="499"/>
                                          </p:stCondLst>
                                        </p:cTn>
                                        <p:tgtEl>
                                          <p:spTgt spid="2"/>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1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10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1" grpId="0" animBg="1"/>
      <p:bldP spid="11" grpId="1" animBg="1"/>
      <p:bldP spid="13"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0" y="0"/>
            <a:ext cx="9144000" cy="6858000"/>
            <a:chOff x="0" y="609600"/>
            <a:chExt cx="9144000" cy="6248400"/>
          </a:xfrm>
        </p:grpSpPr>
        <p:grpSp>
          <p:nvGrpSpPr>
            <p:cNvPr id="7" name="Group 6"/>
            <p:cNvGrpSpPr/>
            <p:nvPr/>
          </p:nvGrpSpPr>
          <p:grpSpPr>
            <a:xfrm>
              <a:off x="0" y="609600"/>
              <a:ext cx="9144000" cy="6248400"/>
              <a:chOff x="0" y="609600"/>
              <a:chExt cx="9144000" cy="6248400"/>
            </a:xfrm>
          </p:grpSpPr>
          <p:pic>
            <p:nvPicPr>
              <p:cNvPr id="3" name="Picture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0" y="609600"/>
                <a:ext cx="9144000" cy="6248400"/>
              </a:xfrm>
              <a:prstGeom prst="rect">
                <a:avLst/>
              </a:prstGeom>
            </p:spPr>
          </p:pic>
          <p:sp>
            <p:nvSpPr>
              <p:cNvPr id="8" name="TextBox 7"/>
              <p:cNvSpPr txBox="1"/>
              <p:nvPr/>
            </p:nvSpPr>
            <p:spPr>
              <a:xfrm>
                <a:off x="228600" y="6248400"/>
                <a:ext cx="4078361" cy="461665"/>
              </a:xfrm>
              <a:prstGeom prst="rect">
                <a:avLst/>
              </a:prstGeom>
              <a:noFill/>
            </p:spPr>
            <p:txBody>
              <a:bodyPr wrap="none" rtlCol="0">
                <a:spAutoFit/>
              </a:bodyPr>
              <a:lstStyle/>
              <a:p>
                <a:pPr eaLnBrk="0" fontAlgn="base" hangingPunct="0">
                  <a:spcBef>
                    <a:spcPct val="0"/>
                  </a:spcBef>
                  <a:spcAft>
                    <a:spcPct val="0"/>
                  </a:spcAft>
                </a:pPr>
                <a:r>
                  <a:rPr lang="en-US" sz="2400" b="1" dirty="0">
                    <a:solidFill>
                      <a:prstClr val="white"/>
                    </a:solidFill>
                    <a:effectLst>
                      <a:outerShdw blurRad="38100" dist="38100" dir="2700000" algn="tl">
                        <a:srgbClr val="000000">
                          <a:alpha val="43137"/>
                        </a:srgbClr>
                      </a:outerShdw>
                    </a:effectLst>
                    <a:latin typeface="Comic Sans MS" pitchFamily="66" charset="0"/>
                  </a:rPr>
                  <a:t>U.K. Winters 2014, 2015</a:t>
                </a:r>
                <a:endParaRPr lang="en-US" sz="2400" dirty="0">
                  <a:solidFill>
                    <a:prstClr val="black"/>
                  </a:solidFill>
                </a:endParaRPr>
              </a:p>
            </p:txBody>
          </p:sp>
        </p:grpSp>
        <p:sp>
          <p:nvSpPr>
            <p:cNvPr id="18" name="TextBox 17"/>
            <p:cNvSpPr txBox="1"/>
            <p:nvPr/>
          </p:nvSpPr>
          <p:spPr>
            <a:xfrm>
              <a:off x="544827" y="990600"/>
              <a:ext cx="8141973" cy="584775"/>
            </a:xfrm>
            <a:prstGeom prst="rect">
              <a:avLst/>
            </a:prstGeom>
            <a:noFill/>
          </p:spPr>
          <p:txBody>
            <a:bodyPr wrap="none" rtlCol="0">
              <a:spAutoFit/>
            </a:bodyPr>
            <a:lstStyle/>
            <a:p>
              <a:pPr algn="ctr" eaLnBrk="0" fontAlgn="base" hangingPunct="0">
                <a:spcBef>
                  <a:spcPct val="0"/>
                </a:spcBef>
                <a:spcAft>
                  <a:spcPct val="0"/>
                </a:spcAft>
              </a:pPr>
              <a:r>
                <a:rPr lang="en-US" sz="3200" dirty="0">
                  <a:solidFill>
                    <a:srgbClr val="FF0000"/>
                  </a:solidFill>
                  <a:effectLst>
                    <a:glow rad="63500">
                      <a:srgbClr val="FFFF00">
                        <a:alpha val="40000"/>
                      </a:srgbClr>
                    </a:glow>
                    <a:outerShdw blurRad="38100" dist="38100" dir="2700000" algn="tl">
                      <a:srgbClr val="000000">
                        <a:alpha val="43137"/>
                      </a:srgbClr>
                    </a:outerShdw>
                  </a:effectLst>
                  <a:latin typeface="Comic Sans MS" panose="030F0702030302020204" pitchFamily="66" charset="0"/>
                </a:rPr>
                <a:t>Extreme weather events are on the rise…</a:t>
              </a:r>
            </a:p>
          </p:txBody>
        </p:sp>
      </p:grpSp>
      <p:grpSp>
        <p:nvGrpSpPr>
          <p:cNvPr id="16" name="Group 15"/>
          <p:cNvGrpSpPr/>
          <p:nvPr/>
        </p:nvGrpSpPr>
        <p:grpSpPr>
          <a:xfrm>
            <a:off x="0" y="0"/>
            <a:ext cx="9144000" cy="6858000"/>
            <a:chOff x="0" y="685800"/>
            <a:chExt cx="9144000" cy="6172200"/>
          </a:xfrm>
        </p:grpSpPr>
        <p:grpSp>
          <p:nvGrpSpPr>
            <p:cNvPr id="4" name="Group 45"/>
            <p:cNvGrpSpPr/>
            <p:nvPr/>
          </p:nvGrpSpPr>
          <p:grpSpPr>
            <a:xfrm>
              <a:off x="0" y="685800"/>
              <a:ext cx="9144000" cy="6172200"/>
              <a:chOff x="5105400" y="3657600"/>
              <a:chExt cx="3657600" cy="2743200"/>
            </a:xfrm>
            <a:effectLst/>
          </p:grpSpPr>
          <p:pic>
            <p:nvPicPr>
              <p:cNvPr id="5" name="Picture 4" descr="japan_record_snow_2012.jpg"/>
              <p:cNvPicPr>
                <a:picLocks noChangeAspect="1"/>
              </p:cNvPicPr>
              <p:nvPr/>
            </p:nvPicPr>
            <p:blipFill>
              <a:blip r:embed="rId4" cstate="print"/>
              <a:stretch>
                <a:fillRect/>
              </a:stretch>
            </p:blipFill>
            <p:spPr>
              <a:xfrm>
                <a:off x="5105400" y="3657600"/>
                <a:ext cx="3657600" cy="2743200"/>
              </a:xfrm>
              <a:prstGeom prst="rect">
                <a:avLst/>
              </a:prstGeom>
              <a:effectLst/>
            </p:spPr>
          </p:pic>
          <p:sp>
            <p:nvSpPr>
              <p:cNvPr id="6" name="TextBox 5"/>
              <p:cNvSpPr txBox="1"/>
              <p:nvPr/>
            </p:nvSpPr>
            <p:spPr>
              <a:xfrm>
                <a:off x="5492826" y="5997601"/>
                <a:ext cx="1502334" cy="369332"/>
              </a:xfrm>
              <a:prstGeom prst="rect">
                <a:avLst/>
              </a:prstGeom>
              <a:noFill/>
            </p:spPr>
            <p:txBody>
              <a:bodyPr wrap="none" rtlCol="0">
                <a:spAutoFit/>
              </a:bodyPr>
              <a:lstStyle/>
              <a:p>
                <a:pPr eaLnBrk="0" fontAlgn="base" hangingPunct="0">
                  <a:spcBef>
                    <a:spcPct val="0"/>
                  </a:spcBef>
                  <a:spcAft>
                    <a:spcPct val="0"/>
                  </a:spcAft>
                </a:pPr>
                <a:r>
                  <a:rPr lang="en-US" sz="2400" b="1" dirty="0">
                    <a:solidFill>
                      <a:prstClr val="white"/>
                    </a:solidFill>
                    <a:effectLst>
                      <a:outerShdw blurRad="38100" dist="38100" dir="2700000" algn="tl">
                        <a:srgbClr val="000000">
                          <a:alpha val="43137"/>
                        </a:srgbClr>
                      </a:outerShdw>
                    </a:effectLst>
                    <a:latin typeface="Comic Sans MS" pitchFamily="66" charset="0"/>
                  </a:rPr>
                  <a:t>Japan 2012</a:t>
                </a:r>
                <a:endParaRPr lang="en-US" sz="2400" dirty="0">
                  <a:solidFill>
                    <a:prstClr val="black"/>
                  </a:solidFill>
                </a:endParaRPr>
              </a:p>
            </p:txBody>
          </p:sp>
        </p:grpSp>
        <p:sp>
          <p:nvSpPr>
            <p:cNvPr id="10" name="TextBox 9"/>
            <p:cNvSpPr txBox="1"/>
            <p:nvPr/>
          </p:nvSpPr>
          <p:spPr>
            <a:xfrm>
              <a:off x="544827" y="1066800"/>
              <a:ext cx="8141973" cy="584775"/>
            </a:xfrm>
            <a:prstGeom prst="rect">
              <a:avLst/>
            </a:prstGeom>
            <a:noFill/>
          </p:spPr>
          <p:txBody>
            <a:bodyPr wrap="none" rtlCol="0">
              <a:spAutoFit/>
            </a:bodyPr>
            <a:lstStyle/>
            <a:p>
              <a:pPr algn="ctr" eaLnBrk="0" fontAlgn="base" hangingPunct="0">
                <a:spcBef>
                  <a:spcPct val="0"/>
                </a:spcBef>
                <a:spcAft>
                  <a:spcPct val="0"/>
                </a:spcAft>
              </a:pPr>
              <a:r>
                <a:rPr lang="en-US" sz="3200" dirty="0">
                  <a:solidFill>
                    <a:srgbClr val="FF0000"/>
                  </a:solidFill>
                  <a:effectLst>
                    <a:glow rad="63500">
                      <a:srgbClr val="FFFF00">
                        <a:alpha val="40000"/>
                      </a:srgbClr>
                    </a:glow>
                    <a:outerShdw blurRad="38100" dist="38100" dir="2700000" algn="tl">
                      <a:srgbClr val="000000">
                        <a:alpha val="43137"/>
                      </a:srgbClr>
                    </a:outerShdw>
                  </a:effectLst>
                  <a:latin typeface="Comic Sans MS" panose="030F0702030302020204" pitchFamily="66" charset="0"/>
                </a:rPr>
                <a:t>Extreme weather events are on the rise…</a:t>
              </a:r>
            </a:p>
          </p:txBody>
        </p:sp>
      </p:grpSp>
      <p:grpSp>
        <p:nvGrpSpPr>
          <p:cNvPr id="14" name="Group 13"/>
          <p:cNvGrpSpPr/>
          <p:nvPr/>
        </p:nvGrpSpPr>
        <p:grpSpPr>
          <a:xfrm>
            <a:off x="0" y="1"/>
            <a:ext cx="9144000" cy="6858000"/>
            <a:chOff x="0" y="1487859"/>
            <a:chExt cx="9144000" cy="6208341"/>
          </a:xfrm>
        </p:grpSpPr>
        <p:grpSp>
          <p:nvGrpSpPr>
            <p:cNvPr id="9" name="Group 8"/>
            <p:cNvGrpSpPr/>
            <p:nvPr/>
          </p:nvGrpSpPr>
          <p:grpSpPr>
            <a:xfrm>
              <a:off x="0" y="1487859"/>
              <a:ext cx="9144000" cy="6208341"/>
              <a:chOff x="0" y="1487859"/>
              <a:chExt cx="9144000" cy="6208341"/>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87859"/>
                <a:ext cx="9144000" cy="6208341"/>
              </a:xfrm>
              <a:prstGeom prst="rect">
                <a:avLst/>
              </a:prstGeom>
            </p:spPr>
          </p:pic>
          <p:sp>
            <p:nvSpPr>
              <p:cNvPr id="13" name="TextBox 12"/>
              <p:cNvSpPr txBox="1"/>
              <p:nvPr/>
            </p:nvSpPr>
            <p:spPr>
              <a:xfrm>
                <a:off x="76200" y="5405735"/>
                <a:ext cx="2488182" cy="461665"/>
              </a:xfrm>
              <a:prstGeom prst="rect">
                <a:avLst/>
              </a:prstGeom>
              <a:noFill/>
            </p:spPr>
            <p:txBody>
              <a:bodyPr wrap="none" rtlCol="0">
                <a:spAutoFit/>
              </a:bodyPr>
              <a:lstStyle/>
              <a:p>
                <a:pPr eaLnBrk="0" fontAlgn="base" hangingPunct="0">
                  <a:spcBef>
                    <a:spcPct val="0"/>
                  </a:spcBef>
                  <a:spcAft>
                    <a:spcPct val="0"/>
                  </a:spcAft>
                </a:pPr>
                <a:r>
                  <a:rPr lang="en-US" sz="2400" b="1" dirty="0">
                    <a:solidFill>
                      <a:srgbClr val="FFFF00"/>
                    </a:solidFill>
                    <a:effectLst>
                      <a:outerShdw blurRad="38100" dist="38100" dir="2700000" algn="tl">
                        <a:srgbClr val="000000">
                          <a:alpha val="43137"/>
                        </a:srgbClr>
                      </a:outerShdw>
                    </a:effectLst>
                    <a:latin typeface="Comic Sans MS" pitchFamily="66" charset="0"/>
                  </a:rPr>
                  <a:t>California 2015</a:t>
                </a:r>
                <a:endParaRPr lang="en-US" sz="2400" dirty="0">
                  <a:solidFill>
                    <a:srgbClr val="FFFF00"/>
                  </a:solidFill>
                </a:endParaRPr>
              </a:p>
            </p:txBody>
          </p:sp>
        </p:grpSp>
        <p:sp>
          <p:nvSpPr>
            <p:cNvPr id="15" name="TextBox 14"/>
            <p:cNvSpPr txBox="1"/>
            <p:nvPr/>
          </p:nvSpPr>
          <p:spPr>
            <a:xfrm>
              <a:off x="457200" y="1853625"/>
              <a:ext cx="8141973" cy="584775"/>
            </a:xfrm>
            <a:prstGeom prst="rect">
              <a:avLst/>
            </a:prstGeom>
            <a:noFill/>
          </p:spPr>
          <p:txBody>
            <a:bodyPr wrap="none" rtlCol="0">
              <a:spAutoFit/>
            </a:bodyPr>
            <a:lstStyle/>
            <a:p>
              <a:pPr algn="ctr" eaLnBrk="0" fontAlgn="base" hangingPunct="0">
                <a:spcBef>
                  <a:spcPct val="0"/>
                </a:spcBef>
                <a:spcAft>
                  <a:spcPct val="0"/>
                </a:spcAft>
              </a:pPr>
              <a:r>
                <a:rPr lang="en-US" sz="3200" dirty="0">
                  <a:solidFill>
                    <a:srgbClr val="FF0000"/>
                  </a:solidFill>
                  <a:effectLst>
                    <a:glow rad="63500">
                      <a:srgbClr val="FFFF00">
                        <a:alpha val="40000"/>
                      </a:srgbClr>
                    </a:glow>
                    <a:outerShdw blurRad="38100" dist="38100" dir="2700000" algn="tl">
                      <a:srgbClr val="000000">
                        <a:alpha val="43137"/>
                      </a:srgbClr>
                    </a:outerShdw>
                  </a:effectLst>
                  <a:latin typeface="Comic Sans MS" panose="030F0702030302020204" pitchFamily="66" charset="0"/>
                </a:rPr>
                <a:t>Extreme weather events are on the rise…</a:t>
              </a:r>
            </a:p>
          </p:txBody>
        </p:sp>
      </p:grpSp>
      <p:grpSp>
        <p:nvGrpSpPr>
          <p:cNvPr id="23" name="Group 22"/>
          <p:cNvGrpSpPr/>
          <p:nvPr/>
        </p:nvGrpSpPr>
        <p:grpSpPr>
          <a:xfrm>
            <a:off x="0" y="0"/>
            <a:ext cx="9144000" cy="6858000"/>
            <a:chOff x="0" y="685800"/>
            <a:chExt cx="9144000" cy="6172200"/>
          </a:xfrm>
        </p:grpSpPr>
        <p:grpSp>
          <p:nvGrpSpPr>
            <p:cNvPr id="21" name="Group 20"/>
            <p:cNvGrpSpPr/>
            <p:nvPr/>
          </p:nvGrpSpPr>
          <p:grpSpPr>
            <a:xfrm>
              <a:off x="0" y="685800"/>
              <a:ext cx="9144000" cy="6172200"/>
              <a:chOff x="0" y="685800"/>
              <a:chExt cx="9144000" cy="6172200"/>
            </a:xfrm>
          </p:grpSpPr>
          <p:pic>
            <p:nvPicPr>
              <p:cNvPr id="20" name="Picture 19"/>
              <p:cNvPicPr>
                <a:picLocks/>
              </p:cNvPicPr>
              <p:nvPr/>
            </p:nvPicPr>
            <p:blipFill>
              <a:blip r:embed="rId6">
                <a:extLst>
                  <a:ext uri="{28A0092B-C50C-407E-A947-70E740481C1C}">
                    <a14:useLocalDpi xmlns:a14="http://schemas.microsoft.com/office/drawing/2010/main" val="0"/>
                  </a:ext>
                </a:extLst>
              </a:blip>
              <a:stretch>
                <a:fillRect/>
              </a:stretch>
            </p:blipFill>
            <p:spPr>
              <a:xfrm>
                <a:off x="0" y="685800"/>
                <a:ext cx="9144000" cy="6172200"/>
              </a:xfrm>
              <a:prstGeom prst="rect">
                <a:avLst/>
              </a:prstGeom>
            </p:spPr>
          </p:pic>
          <p:sp>
            <p:nvSpPr>
              <p:cNvPr id="22" name="TextBox 21"/>
              <p:cNvSpPr txBox="1"/>
              <p:nvPr/>
            </p:nvSpPr>
            <p:spPr>
              <a:xfrm>
                <a:off x="544827" y="1219200"/>
                <a:ext cx="8141973" cy="584775"/>
              </a:xfrm>
              <a:prstGeom prst="rect">
                <a:avLst/>
              </a:prstGeom>
              <a:noFill/>
            </p:spPr>
            <p:txBody>
              <a:bodyPr wrap="none" rtlCol="0">
                <a:spAutoFit/>
              </a:bodyPr>
              <a:lstStyle/>
              <a:p>
                <a:pPr algn="ctr" eaLnBrk="0" fontAlgn="base" hangingPunct="0">
                  <a:spcBef>
                    <a:spcPct val="0"/>
                  </a:spcBef>
                  <a:spcAft>
                    <a:spcPct val="0"/>
                  </a:spcAft>
                </a:pPr>
                <a:r>
                  <a:rPr lang="en-US" sz="3200" dirty="0">
                    <a:solidFill>
                      <a:srgbClr val="FF0000"/>
                    </a:solidFill>
                    <a:effectLst>
                      <a:glow rad="63500">
                        <a:srgbClr val="FFFF00">
                          <a:alpha val="40000"/>
                        </a:srgbClr>
                      </a:glow>
                      <a:outerShdw blurRad="38100" dist="38100" dir="2700000" algn="tl">
                        <a:srgbClr val="000000">
                          <a:alpha val="43137"/>
                        </a:srgbClr>
                      </a:outerShdw>
                    </a:effectLst>
                    <a:latin typeface="Comic Sans MS" panose="030F0702030302020204" pitchFamily="66" charset="0"/>
                  </a:rPr>
                  <a:t>Extreme weather events are on the rise…</a:t>
                </a:r>
              </a:p>
            </p:txBody>
          </p:sp>
        </p:grpSp>
        <p:sp>
          <p:nvSpPr>
            <p:cNvPr id="24" name="TextBox 23"/>
            <p:cNvSpPr txBox="1"/>
            <p:nvPr/>
          </p:nvSpPr>
          <p:spPr>
            <a:xfrm>
              <a:off x="228600" y="5939135"/>
              <a:ext cx="1866217" cy="461665"/>
            </a:xfrm>
            <a:prstGeom prst="rect">
              <a:avLst/>
            </a:prstGeom>
            <a:noFill/>
          </p:spPr>
          <p:txBody>
            <a:bodyPr wrap="none" rtlCol="0">
              <a:spAutoFit/>
            </a:bodyPr>
            <a:lstStyle/>
            <a:p>
              <a:pPr eaLnBrk="0" fontAlgn="base" hangingPunct="0">
                <a:spcBef>
                  <a:spcPct val="0"/>
                </a:spcBef>
                <a:spcAft>
                  <a:spcPct val="0"/>
                </a:spcAft>
              </a:pPr>
              <a:r>
                <a:rPr lang="en-US" sz="2400" b="1" dirty="0">
                  <a:solidFill>
                    <a:srgbClr val="FF0000"/>
                  </a:solidFill>
                  <a:effectLst>
                    <a:outerShdw blurRad="38100" dist="38100" dir="2700000" algn="tl">
                      <a:srgbClr val="000000">
                        <a:alpha val="43137"/>
                      </a:srgbClr>
                    </a:outerShdw>
                  </a:effectLst>
                  <a:latin typeface="Comic Sans MS" pitchFamily="66" charset="0"/>
                </a:rPr>
                <a:t>Spain 2012</a:t>
              </a:r>
              <a:endParaRPr lang="en-US" sz="2400" dirty="0">
                <a:solidFill>
                  <a:srgbClr val="FF0000"/>
                </a:solidFill>
              </a:endParaRPr>
            </a:p>
          </p:txBody>
        </p:sp>
      </p:grpSp>
      <p:sp>
        <p:nvSpPr>
          <p:cNvPr id="26" name="TextBox 25"/>
          <p:cNvSpPr txBox="1"/>
          <p:nvPr/>
        </p:nvSpPr>
        <p:spPr>
          <a:xfrm>
            <a:off x="458861" y="5903450"/>
            <a:ext cx="8291051" cy="954107"/>
          </a:xfrm>
          <a:prstGeom prst="rect">
            <a:avLst/>
          </a:prstGeom>
          <a:noFill/>
        </p:spPr>
        <p:txBody>
          <a:bodyPr wrap="none" rtlCol="0">
            <a:spAutoFit/>
          </a:bodyPr>
          <a:lstStyle/>
          <a:p>
            <a:pPr algn="ctr" eaLnBrk="0" fontAlgn="base" hangingPunct="0">
              <a:spcBef>
                <a:spcPct val="0"/>
              </a:spcBef>
              <a:spcAft>
                <a:spcPct val="0"/>
              </a:spcAft>
            </a:pPr>
            <a:r>
              <a:rPr lang="en-US" sz="2800" dirty="0">
                <a:solidFill>
                  <a:srgbClr val="FFFF00"/>
                </a:solidFill>
                <a:effectLst>
                  <a:glow rad="63500">
                    <a:srgbClr val="FF0000">
                      <a:alpha val="40000"/>
                    </a:srgbClr>
                  </a:glow>
                  <a:outerShdw blurRad="38100" dist="38100" dir="2700000" algn="tl">
                    <a:srgbClr val="000000">
                      <a:alpha val="43137"/>
                    </a:srgbClr>
                  </a:outerShdw>
                </a:effectLst>
                <a:latin typeface="Comic Sans MS" panose="030F0702030302020204" pitchFamily="66" charset="0"/>
              </a:rPr>
              <a:t>What do these extreme events have in common?</a:t>
            </a:r>
          </a:p>
          <a:p>
            <a:pPr algn="ctr" eaLnBrk="0" fontAlgn="base" hangingPunct="0">
              <a:spcBef>
                <a:spcPct val="0"/>
              </a:spcBef>
              <a:spcAft>
                <a:spcPct val="0"/>
              </a:spcAft>
            </a:pPr>
            <a:r>
              <a:rPr lang="en-US" sz="2800" dirty="0">
                <a:solidFill>
                  <a:srgbClr val="FFFF00"/>
                </a:solidFill>
                <a:effectLst>
                  <a:glow rad="63500">
                    <a:srgbClr val="FF0000">
                      <a:alpha val="40000"/>
                    </a:srgbClr>
                  </a:glow>
                  <a:outerShdw blurRad="38100" dist="38100" dir="2700000" algn="tl">
                    <a:srgbClr val="000000">
                      <a:alpha val="43137"/>
                    </a:srgbClr>
                  </a:outerShdw>
                </a:effectLst>
                <a:latin typeface="Comic Sans MS" panose="030F0702030302020204" pitchFamily="66" charset="0"/>
              </a:rPr>
              <a:t>They’re caused by “stuck” weather patterns.</a:t>
            </a:r>
          </a:p>
        </p:txBody>
      </p:sp>
      <p:grpSp>
        <p:nvGrpSpPr>
          <p:cNvPr id="27" name="Group 26"/>
          <p:cNvGrpSpPr/>
          <p:nvPr/>
        </p:nvGrpSpPr>
        <p:grpSpPr>
          <a:xfrm>
            <a:off x="720969" y="1219200"/>
            <a:ext cx="7737231" cy="4572000"/>
            <a:chOff x="720969" y="1219200"/>
            <a:chExt cx="7737231" cy="4572000"/>
          </a:xfrm>
        </p:grpSpPr>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0969" y="1219200"/>
              <a:ext cx="7737231" cy="4572000"/>
            </a:xfrm>
            <a:prstGeom prst="rect">
              <a:avLst/>
            </a:prstGeom>
            <a:effectLst>
              <a:glow rad="101600">
                <a:srgbClr val="FFFF00">
                  <a:alpha val="60000"/>
                </a:srgbClr>
              </a:glow>
            </a:effectLst>
          </p:spPr>
        </p:pic>
        <p:sp>
          <p:nvSpPr>
            <p:cNvPr id="11" name="TextBox 10"/>
            <p:cNvSpPr txBox="1"/>
            <p:nvPr/>
          </p:nvSpPr>
          <p:spPr>
            <a:xfrm>
              <a:off x="6781800" y="5334000"/>
              <a:ext cx="1351652" cy="369332"/>
            </a:xfrm>
            <a:prstGeom prst="rect">
              <a:avLst/>
            </a:prstGeom>
            <a:noFill/>
          </p:spPr>
          <p:txBody>
            <a:bodyPr wrap="none" rtlCol="0">
              <a:spAutoFit/>
            </a:bodyPr>
            <a:lstStyle/>
            <a:p>
              <a:r>
                <a:rPr lang="en-US" b="1" dirty="0">
                  <a:solidFill>
                    <a:srgbClr val="FF0000"/>
                  </a:solidFill>
                  <a:effectLst>
                    <a:outerShdw blurRad="38100" dist="38100" dir="2700000" algn="tl">
                      <a:srgbClr val="000000">
                        <a:alpha val="43137"/>
                      </a:srgbClr>
                    </a:outerShdw>
                  </a:effectLst>
                </a:rPr>
                <a:t>Munich Re</a:t>
              </a:r>
            </a:p>
          </p:txBody>
        </p:sp>
      </p:grpSp>
      <p:cxnSp>
        <p:nvCxnSpPr>
          <p:cNvPr id="29" name="Straight Connector 28"/>
          <p:cNvCxnSpPr/>
          <p:nvPr/>
        </p:nvCxnSpPr>
        <p:spPr bwMode="auto">
          <a:xfrm flipV="1">
            <a:off x="1219200" y="3124200"/>
            <a:ext cx="5410200" cy="1295400"/>
          </a:xfrm>
          <a:prstGeom prst="line">
            <a:avLst/>
          </a:prstGeom>
          <a:solidFill>
            <a:schemeClr val="accent1"/>
          </a:solidFill>
          <a:ln w="38100" cap="flat" cmpd="sng" algn="ctr">
            <a:solidFill>
              <a:schemeClr val="tx1"/>
            </a:solidFill>
            <a:prstDash val="sysDash"/>
            <a:round/>
            <a:headEnd type="none" w="med" len="med"/>
            <a:tailEnd type="none" w="med" len="med"/>
          </a:ln>
          <a:effectLst>
            <a:glow rad="63500">
              <a:srgbClr val="FFFF00">
                <a:alpha val="40000"/>
              </a:srgbClr>
            </a:glow>
          </a:effectLst>
        </p:spPr>
      </p:cxnSp>
    </p:spTree>
    <p:extLst>
      <p:ext uri="{BB962C8B-B14F-4D97-AF65-F5344CB8AC3E}">
        <p14:creationId xmlns:p14="http://schemas.microsoft.com/office/powerpoint/2010/main" val="3395916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500"/>
                            </p:stCondLst>
                            <p:childTnLst>
                              <p:par>
                                <p:cTn id="33" presetID="22" presetClass="entr" presetSubtype="8" fill="hold" nodeType="afterEffect">
                                  <p:stCondLst>
                                    <p:cond delay="50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10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wipe(left)">
                                      <p:cBhvr>
                                        <p:cTn id="40" dur="500"/>
                                        <p:tgtEl>
                                          <p:spTgt spid="26">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6">
                                            <p:txEl>
                                              <p:pRg st="1" end="1"/>
                                            </p:txEl>
                                          </p:spTgt>
                                        </p:tgtEl>
                                        <p:attrNameLst>
                                          <p:attrName>style.visibility</p:attrName>
                                        </p:attrNameLst>
                                      </p:cBhvr>
                                      <p:to>
                                        <p:strVal val="visible"/>
                                      </p:to>
                                    </p:set>
                                    <p:animEffect transition="in" filter="wipe(left)">
                                      <p:cBhvr>
                                        <p:cTn id="45" dur="500"/>
                                        <p:tgtEl>
                                          <p:spTgt spid="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pic>
        <p:nvPicPr>
          <p:cNvPr id="2" name="Picture 1" descr="polar_bear_on_floe.jpg"/>
          <p:cNvPicPr>
            <a:picLocks noChangeAspect="1"/>
          </p:cNvPicPr>
          <p:nvPr/>
        </p:nvPicPr>
        <p:blipFill>
          <a:blip r:embed="rId2" cstate="print"/>
          <a:stretch>
            <a:fillRect/>
          </a:stretch>
        </p:blipFill>
        <p:spPr>
          <a:xfrm>
            <a:off x="2362200" y="1752600"/>
            <a:ext cx="4382109" cy="4572000"/>
          </a:xfrm>
          <a:prstGeom prst="rect">
            <a:avLst/>
          </a:prstGeom>
          <a:effectLst>
            <a:glow rad="228600">
              <a:schemeClr val="accent6">
                <a:satMod val="175000"/>
                <a:alpha val="40000"/>
              </a:schemeClr>
            </a:glow>
          </a:effectLst>
        </p:spPr>
      </p:pic>
      <p:sp>
        <p:nvSpPr>
          <p:cNvPr id="3" name="TextBox 2"/>
          <p:cNvSpPr txBox="1"/>
          <p:nvPr/>
        </p:nvSpPr>
        <p:spPr>
          <a:xfrm>
            <a:off x="1219200" y="558225"/>
            <a:ext cx="6625532" cy="584775"/>
          </a:xfrm>
          <a:prstGeom prst="rect">
            <a:avLst/>
          </a:prstGeom>
          <a:noFill/>
        </p:spPr>
        <p:txBody>
          <a:bodyPr wrap="none" rtlCol="0">
            <a:spAutoFit/>
          </a:bodyPr>
          <a:lstStyle/>
          <a:p>
            <a:r>
              <a:rPr lang="en-US" sz="3200" b="1" dirty="0">
                <a:solidFill>
                  <a:prstClr val="white"/>
                </a:solidFill>
                <a:effectLst>
                  <a:outerShdw blurRad="38100" dist="38100" dir="2700000" algn="tl">
                    <a:srgbClr val="000000">
                      <a:alpha val="43137"/>
                    </a:srgbClr>
                  </a:outerShdw>
                </a:effectLst>
                <a:latin typeface="Comic Sans MS" pitchFamily="66" charset="0"/>
              </a:rPr>
              <a:t>So, what the heck is going on??</a:t>
            </a:r>
          </a:p>
        </p:txBody>
      </p:sp>
      <p:sp>
        <p:nvSpPr>
          <p:cNvPr id="4" name="TextBox 3"/>
          <p:cNvSpPr txBox="1"/>
          <p:nvPr/>
        </p:nvSpPr>
        <p:spPr>
          <a:xfrm>
            <a:off x="1143000" y="304800"/>
            <a:ext cx="6853158" cy="1077218"/>
          </a:xfrm>
          <a:prstGeom prst="rect">
            <a:avLst/>
          </a:prstGeom>
          <a:noFill/>
        </p:spPr>
        <p:txBody>
          <a:bodyPr wrap="none" rtlCol="0">
            <a:spAutoFit/>
          </a:bodyPr>
          <a:lstStyle/>
          <a:p>
            <a:pPr algn="ctr"/>
            <a:r>
              <a:rPr lang="en-US" sz="3200" b="1" dirty="0">
                <a:solidFill>
                  <a:prstClr val="white"/>
                </a:solidFill>
                <a:effectLst>
                  <a:outerShdw blurRad="38100" dist="38100" dir="2700000" algn="tl">
                    <a:srgbClr val="000000">
                      <a:alpha val="43137"/>
                    </a:srgbClr>
                  </a:outerShdw>
                </a:effectLst>
                <a:latin typeface="Comic Sans MS" pitchFamily="66" charset="0"/>
              </a:rPr>
              <a:t>Is human-caused climate change </a:t>
            </a:r>
          </a:p>
          <a:p>
            <a:pPr algn="ctr"/>
            <a:r>
              <a:rPr lang="en-US" sz="3200" b="1" dirty="0">
                <a:solidFill>
                  <a:prstClr val="white"/>
                </a:solidFill>
                <a:effectLst>
                  <a:outerShdw blurRad="38100" dist="38100" dir="2700000" algn="tl">
                    <a:srgbClr val="000000">
                      <a:alpha val="43137"/>
                    </a:srgbClr>
                  </a:outerShdw>
                </a:effectLst>
                <a:latin typeface="Comic Sans MS" pitchFamily="66" charset="0"/>
              </a:rPr>
              <a:t>playing a role?</a:t>
            </a:r>
          </a:p>
        </p:txBody>
      </p:sp>
      <p:grpSp>
        <p:nvGrpSpPr>
          <p:cNvPr id="7" name="Group 6"/>
          <p:cNvGrpSpPr/>
          <p:nvPr/>
        </p:nvGrpSpPr>
        <p:grpSpPr>
          <a:xfrm>
            <a:off x="2514600" y="1447800"/>
            <a:ext cx="1676400" cy="914400"/>
            <a:chOff x="2514600" y="1447800"/>
            <a:chExt cx="1676400" cy="914400"/>
          </a:xfrm>
        </p:grpSpPr>
        <p:sp>
          <p:nvSpPr>
            <p:cNvPr id="6" name="Oval Callout 5"/>
            <p:cNvSpPr/>
            <p:nvPr/>
          </p:nvSpPr>
          <p:spPr>
            <a:xfrm flipH="1">
              <a:off x="2514600" y="1447800"/>
              <a:ext cx="1676400" cy="914400"/>
            </a:xfrm>
            <a:prstGeom prst="wedgeEllipseCallout">
              <a:avLst>
                <a:gd name="adj1" fmla="val -39664"/>
                <a:gd name="adj2" fmla="val 93453"/>
              </a:avLst>
            </a:prstGeom>
            <a:solidFill>
              <a:srgbClr val="FFFF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TextBox 4"/>
            <p:cNvSpPr txBox="1"/>
            <p:nvPr/>
          </p:nvSpPr>
          <p:spPr>
            <a:xfrm>
              <a:off x="2667000" y="1578114"/>
              <a:ext cx="1308371" cy="707886"/>
            </a:xfrm>
            <a:prstGeom prst="rect">
              <a:avLst/>
            </a:prstGeom>
            <a:noFill/>
          </p:spPr>
          <p:txBody>
            <a:bodyPr wrap="none" rtlCol="0">
              <a:spAutoFit/>
            </a:bodyPr>
            <a:lstStyle/>
            <a:p>
              <a:r>
                <a:rPr lang="en-US" sz="4000" b="1" dirty="0">
                  <a:solidFill>
                    <a:srgbClr val="FF0000"/>
                  </a:solidFill>
                  <a:effectLst>
                    <a:outerShdw blurRad="38100" dist="38100" dir="2700000" algn="tl">
                      <a:srgbClr val="000000">
                        <a:alpha val="43137"/>
                      </a:srgbClr>
                    </a:outerShdw>
                  </a:effectLst>
                  <a:latin typeface="Comic Sans MS" pitchFamily="66" charset="0"/>
                </a:rPr>
                <a:t>YES!</a:t>
              </a:r>
            </a:p>
          </p:txBody>
        </p:sp>
      </p:grpSp>
    </p:spTree>
    <p:extLst>
      <p:ext uri="{BB962C8B-B14F-4D97-AF65-F5344CB8AC3E}">
        <p14:creationId xmlns:p14="http://schemas.microsoft.com/office/powerpoint/2010/main" val="1968957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pic>
        <p:nvPicPr>
          <p:cNvPr id="13" name="Picture 12" descr="co2-400000years.png"/>
          <p:cNvPicPr>
            <a:picLocks noChangeAspect="1"/>
          </p:cNvPicPr>
          <p:nvPr/>
        </p:nvPicPr>
        <p:blipFill>
          <a:blip r:embed="rId2" cstate="print"/>
          <a:stretch>
            <a:fillRect/>
          </a:stretch>
        </p:blipFill>
        <p:spPr>
          <a:xfrm>
            <a:off x="609600" y="1600200"/>
            <a:ext cx="6228372" cy="3657600"/>
          </a:xfrm>
          <a:prstGeom prst="rect">
            <a:avLst/>
          </a:prstGeom>
          <a:effectLst>
            <a:glow rad="228600">
              <a:schemeClr val="accent6">
                <a:satMod val="175000"/>
                <a:alpha val="40000"/>
              </a:schemeClr>
            </a:glow>
            <a:outerShdw blurRad="76200" dir="18900000" sy="23000" kx="-1200000" algn="bl" rotWithShape="0">
              <a:prstClr val="black">
                <a:alpha val="20000"/>
              </a:prstClr>
            </a:outerShdw>
          </a:effectLst>
        </p:spPr>
      </p:pic>
      <p:sp>
        <p:nvSpPr>
          <p:cNvPr id="10" name="5-Point Star 9"/>
          <p:cNvSpPr/>
          <p:nvPr/>
        </p:nvSpPr>
        <p:spPr>
          <a:xfrm>
            <a:off x="5715000" y="1676400"/>
            <a:ext cx="274320" cy="274320"/>
          </a:xfrm>
          <a:prstGeom prst="star5">
            <a:avLst/>
          </a:prstGeom>
          <a:solidFill>
            <a:srgbClr val="FF0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 name="Group 21"/>
          <p:cNvGrpSpPr/>
          <p:nvPr/>
        </p:nvGrpSpPr>
        <p:grpSpPr>
          <a:xfrm>
            <a:off x="5486400" y="1371600"/>
            <a:ext cx="3276600" cy="2678668"/>
            <a:chOff x="5486400" y="1752600"/>
            <a:chExt cx="3276600" cy="2678668"/>
          </a:xfrm>
        </p:grpSpPr>
        <p:sp>
          <p:nvSpPr>
            <p:cNvPr id="8" name="Oval 7"/>
            <p:cNvSpPr/>
            <p:nvPr/>
          </p:nvSpPr>
          <p:spPr>
            <a:xfrm>
              <a:off x="5486400" y="1752600"/>
              <a:ext cx="685800" cy="2667000"/>
            </a:xfrm>
            <a:prstGeom prst="ellipse">
              <a:avLst/>
            </a:prstGeom>
            <a:noFill/>
            <a:ln w="57150">
              <a:solidFill>
                <a:srgbClr val="FF99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6705600" y="2492276"/>
              <a:ext cx="2057400" cy="1938992"/>
            </a:xfrm>
            <a:prstGeom prst="rect">
              <a:avLst/>
            </a:prstGeom>
            <a:solidFill>
              <a:srgbClr val="FFFF99"/>
            </a:solidFill>
            <a:ln w="38100">
              <a:solidFill>
                <a:srgbClr val="FF0000"/>
              </a:solidFill>
            </a:ln>
          </p:spPr>
          <p:txBody>
            <a:bodyPr wrap="square" rtlCol="0">
              <a:spAutoFit/>
            </a:bodyPr>
            <a:lstStyle/>
            <a:p>
              <a:r>
                <a:rPr lang="en-US" sz="2400" b="1" dirty="0">
                  <a:solidFill>
                    <a:srgbClr val="FF0000"/>
                  </a:solidFill>
                  <a:effectLst>
                    <a:outerShdw blurRad="38100" dist="38100" dir="2700000" algn="tl">
                      <a:srgbClr val="000000">
                        <a:alpha val="43137"/>
                      </a:srgbClr>
                    </a:outerShdw>
                  </a:effectLst>
                </a:rPr>
                <a:t>Present</a:t>
              </a:r>
            </a:p>
            <a:p>
              <a:r>
                <a:rPr lang="en-US" sz="2400" b="1" dirty="0">
                  <a:solidFill>
                    <a:srgbClr val="FF0000"/>
                  </a:solidFill>
                  <a:effectLst>
                    <a:outerShdw blurRad="38100" dist="38100" dir="2700000" algn="tl">
                      <a:srgbClr val="000000">
                        <a:alpha val="43137"/>
                      </a:srgbClr>
                    </a:outerShdw>
                  </a:effectLst>
                </a:rPr>
                <a:t>CO</a:t>
              </a:r>
              <a:r>
                <a:rPr lang="en-US" sz="2400" b="1" baseline="-25000" dirty="0">
                  <a:solidFill>
                    <a:srgbClr val="FF0000"/>
                  </a:solidFill>
                  <a:effectLst>
                    <a:outerShdw blurRad="38100" dist="38100" dir="2700000" algn="tl">
                      <a:srgbClr val="000000">
                        <a:alpha val="43137"/>
                      </a:srgbClr>
                    </a:outerShdw>
                  </a:effectLst>
                </a:rPr>
                <a:t>2</a:t>
              </a:r>
              <a:r>
                <a:rPr lang="en-US" sz="2400" b="1" dirty="0">
                  <a:solidFill>
                    <a:srgbClr val="FF0000"/>
                  </a:solidFill>
                  <a:effectLst>
                    <a:outerShdw blurRad="38100" dist="38100" dir="2700000" algn="tl">
                      <a:srgbClr val="000000">
                        <a:alpha val="43137"/>
                      </a:srgbClr>
                    </a:outerShdw>
                  </a:effectLst>
                </a:rPr>
                <a:t> levels are </a:t>
              </a:r>
              <a:r>
                <a:rPr lang="en-US" sz="2400" b="1" i="1" dirty="0">
                  <a:solidFill>
                    <a:srgbClr val="FF0000"/>
                  </a:solidFill>
                  <a:effectLst>
                    <a:outerShdw blurRad="38100" dist="38100" dir="2700000" algn="tl">
                      <a:srgbClr val="000000">
                        <a:alpha val="43137"/>
                      </a:srgbClr>
                    </a:outerShdw>
                  </a:effectLst>
                </a:rPr>
                <a:t>WAY</a:t>
              </a:r>
              <a:r>
                <a:rPr lang="en-US" sz="2400" b="1" dirty="0">
                  <a:solidFill>
                    <a:srgbClr val="FF0000"/>
                  </a:solidFill>
                  <a:effectLst>
                    <a:outerShdw blurRad="38100" dist="38100" dir="2700000" algn="tl">
                      <a:srgbClr val="000000">
                        <a:alpha val="43137"/>
                      </a:srgbClr>
                    </a:outerShdw>
                  </a:effectLst>
                </a:rPr>
                <a:t>  out of whack with temperature</a:t>
              </a:r>
            </a:p>
          </p:txBody>
        </p:sp>
      </p:grpSp>
      <p:grpSp>
        <p:nvGrpSpPr>
          <p:cNvPr id="3" name="Group 19"/>
          <p:cNvGrpSpPr/>
          <p:nvPr/>
        </p:nvGrpSpPr>
        <p:grpSpPr>
          <a:xfrm>
            <a:off x="762000" y="1676400"/>
            <a:ext cx="4876800" cy="892175"/>
            <a:chOff x="762000" y="2030413"/>
            <a:chExt cx="4876800" cy="892175"/>
          </a:xfrm>
        </p:grpSpPr>
        <p:sp>
          <p:nvSpPr>
            <p:cNvPr id="14" name="Text Box 14"/>
            <p:cNvSpPr txBox="1">
              <a:spLocks noChangeArrowheads="1"/>
            </p:cNvSpPr>
            <p:nvPr/>
          </p:nvSpPr>
          <p:spPr bwMode="auto">
            <a:xfrm>
              <a:off x="762000" y="2030413"/>
              <a:ext cx="3581400" cy="892175"/>
            </a:xfrm>
            <a:prstGeom prst="rect">
              <a:avLst/>
            </a:prstGeom>
            <a:noFill/>
            <a:ln w="9525">
              <a:noFill/>
              <a:miter lim="800000"/>
              <a:headEnd/>
              <a:tailEnd/>
            </a:ln>
            <a:effectLst/>
          </p:spPr>
          <p:txBody>
            <a:bodyPr wrap="square">
              <a:spAutoFit/>
            </a:bodyPr>
            <a:lstStyle/>
            <a:p>
              <a:pPr fontAlgn="base">
                <a:spcBef>
                  <a:spcPct val="0"/>
                </a:spcBef>
                <a:spcAft>
                  <a:spcPct val="0"/>
                </a:spcAft>
                <a:defRPr/>
              </a:pPr>
              <a:r>
                <a:rPr lang="en-US" sz="2000" b="1" dirty="0">
                  <a:solidFill>
                    <a:srgbClr val="FF5050"/>
                  </a:solidFill>
                  <a:effectLst>
                    <a:outerShdw blurRad="38100" dist="38100" dir="2700000" algn="tl">
                      <a:srgbClr val="000000"/>
                    </a:outerShdw>
                  </a:effectLst>
                  <a:latin typeface="Comic Sans MS" pitchFamily="66" charset="0"/>
                </a:rPr>
                <a:t>CO</a:t>
              </a:r>
              <a:r>
                <a:rPr lang="en-US" sz="2000" b="1" baseline="-25000" dirty="0">
                  <a:solidFill>
                    <a:srgbClr val="FF5050"/>
                  </a:solidFill>
                  <a:effectLst>
                    <a:outerShdw blurRad="38100" dist="38100" dir="2700000" algn="tl">
                      <a:srgbClr val="000000"/>
                    </a:outerShdw>
                  </a:effectLst>
                  <a:latin typeface="Comic Sans MS" pitchFamily="66" charset="0"/>
                </a:rPr>
                <a:t>2</a:t>
              </a:r>
              <a:r>
                <a:rPr lang="en-US" sz="2000" b="1" dirty="0">
                  <a:solidFill>
                    <a:srgbClr val="FF5050"/>
                  </a:solidFill>
                  <a:effectLst>
                    <a:outerShdw blurRad="38100" dist="38100" dir="2700000" algn="tl">
                      <a:srgbClr val="000000"/>
                    </a:outerShdw>
                  </a:effectLst>
                  <a:latin typeface="Comic Sans MS" pitchFamily="66" charset="0"/>
                </a:rPr>
                <a:t> now highest in at least the past </a:t>
              </a:r>
              <a:r>
                <a:rPr lang="en-US" sz="2000" b="1" i="1" dirty="0">
                  <a:solidFill>
                    <a:srgbClr val="FFFF00"/>
                  </a:solidFill>
                  <a:effectLst>
                    <a:glow rad="228600">
                      <a:srgbClr val="C0504D">
                        <a:satMod val="175000"/>
                        <a:alpha val="40000"/>
                      </a:srgbClr>
                    </a:glow>
                    <a:outerShdw blurRad="38100" dist="38100" dir="2700000" algn="tl">
                      <a:srgbClr val="000000"/>
                    </a:outerShdw>
                  </a:effectLst>
                  <a:latin typeface="Comic Sans MS" pitchFamily="66" charset="0"/>
                </a:rPr>
                <a:t>800,000</a:t>
              </a:r>
              <a:r>
                <a:rPr lang="en-US" sz="2000" b="1" dirty="0">
                  <a:solidFill>
                    <a:srgbClr val="FFFF00"/>
                  </a:solidFill>
                  <a:effectLst>
                    <a:glow rad="101600">
                      <a:srgbClr val="F79646">
                        <a:satMod val="175000"/>
                        <a:alpha val="40000"/>
                      </a:srgbClr>
                    </a:glow>
                    <a:outerShdw blurRad="38100" dist="38100" dir="2700000" algn="tl">
                      <a:srgbClr val="000000"/>
                    </a:outerShdw>
                  </a:effectLst>
                  <a:latin typeface="Comic Sans MS" pitchFamily="66" charset="0"/>
                </a:rPr>
                <a:t> </a:t>
              </a:r>
              <a:r>
                <a:rPr lang="en-US" sz="2000" b="1" dirty="0">
                  <a:solidFill>
                    <a:srgbClr val="FF5050"/>
                  </a:solidFill>
                  <a:effectLst>
                    <a:outerShdw blurRad="38100" dist="38100" dir="2700000" algn="tl">
                      <a:srgbClr val="000000"/>
                    </a:outerShdw>
                  </a:effectLst>
                  <a:latin typeface="Comic Sans MS" pitchFamily="66" charset="0"/>
                </a:rPr>
                <a:t>years</a:t>
              </a:r>
            </a:p>
            <a:p>
              <a:pPr fontAlgn="base">
                <a:spcBef>
                  <a:spcPct val="0"/>
                </a:spcBef>
                <a:spcAft>
                  <a:spcPct val="0"/>
                </a:spcAft>
                <a:defRPr/>
              </a:pPr>
              <a:r>
                <a:rPr lang="en-US" sz="1200" b="1" dirty="0">
                  <a:solidFill>
                    <a:srgbClr val="FF5050"/>
                  </a:solidFill>
                  <a:effectLst>
                    <a:outerShdw blurRad="38100" dist="38100" dir="2700000" algn="tl">
                      <a:srgbClr val="000000"/>
                    </a:outerShdw>
                  </a:effectLst>
                  <a:latin typeface="Arial" charset="0"/>
                </a:rPr>
                <a:t>                                                      NAS, Oct. 2012</a:t>
              </a:r>
            </a:p>
          </p:txBody>
        </p:sp>
        <p:sp>
          <p:nvSpPr>
            <p:cNvPr id="15" name="Line 15"/>
            <p:cNvSpPr>
              <a:spLocks noChangeShapeType="1"/>
            </p:cNvSpPr>
            <p:nvPr/>
          </p:nvSpPr>
          <p:spPr bwMode="auto">
            <a:xfrm flipV="1">
              <a:off x="3886200" y="2209800"/>
              <a:ext cx="1752600" cy="304800"/>
            </a:xfrm>
            <a:prstGeom prst="line">
              <a:avLst/>
            </a:prstGeom>
            <a:noFill/>
            <a:ln w="57150">
              <a:pattFill prst="dkVert">
                <a:fgClr>
                  <a:srgbClr val="FF0000"/>
                </a:fgClr>
                <a:bgClr>
                  <a:schemeClr val="hlink"/>
                </a:bgClr>
              </a:pattFill>
              <a:round/>
              <a:headEnd/>
              <a:tailEnd type="triangle" w="med" len="med"/>
            </a:ln>
          </p:spPr>
          <p:txBody>
            <a:bodyPr/>
            <a:lstStyle/>
            <a:p>
              <a:pPr fontAlgn="base">
                <a:spcBef>
                  <a:spcPct val="0"/>
                </a:spcBef>
                <a:spcAft>
                  <a:spcPct val="0"/>
                </a:spcAft>
              </a:pPr>
              <a:endParaRPr lang="en-US">
                <a:solidFill>
                  <a:srgbClr val="FFFFFF"/>
                </a:solidFill>
                <a:latin typeface="Arial" pitchFamily="34" charset="0"/>
              </a:endParaRPr>
            </a:p>
          </p:txBody>
        </p:sp>
      </p:grpSp>
      <p:sp>
        <p:nvSpPr>
          <p:cNvPr id="21" name="TextBox 20"/>
          <p:cNvSpPr txBox="1"/>
          <p:nvPr/>
        </p:nvSpPr>
        <p:spPr>
          <a:xfrm>
            <a:off x="762000" y="695980"/>
            <a:ext cx="7010400" cy="523220"/>
          </a:xfrm>
          <a:prstGeom prst="rect">
            <a:avLst/>
          </a:prstGeom>
          <a:noFill/>
        </p:spPr>
        <p:txBody>
          <a:bodyPr wrap="square" rtlCol="0">
            <a:spAutoFit/>
          </a:bodyPr>
          <a:lstStyle/>
          <a:p>
            <a:r>
              <a:rPr lang="en-US" sz="2800" b="1" dirty="0">
                <a:solidFill>
                  <a:prstClr val="white"/>
                </a:solidFill>
                <a:effectLst>
                  <a:outerShdw blurRad="38100" dist="38100" dir="2700000" algn="tl">
                    <a:srgbClr val="000000">
                      <a:alpha val="43137"/>
                    </a:srgbClr>
                  </a:outerShdw>
                </a:effectLst>
                <a:latin typeface="Comic Sans MS" pitchFamily="66" charset="0"/>
              </a:rPr>
              <a:t>We’ve put ourselves in a real pickle…</a:t>
            </a:r>
          </a:p>
        </p:txBody>
      </p:sp>
      <p:sp>
        <p:nvSpPr>
          <p:cNvPr id="11" name="TextBox 10"/>
          <p:cNvSpPr txBox="1"/>
          <p:nvPr/>
        </p:nvSpPr>
        <p:spPr>
          <a:xfrm>
            <a:off x="152400" y="5646003"/>
            <a:ext cx="8839200" cy="830997"/>
          </a:xfrm>
          <a:prstGeom prst="rect">
            <a:avLst/>
          </a:prstGeom>
          <a:noFill/>
        </p:spPr>
        <p:txBody>
          <a:bodyPr wrap="square" rtlCol="0">
            <a:spAutoFit/>
          </a:bodyPr>
          <a:lstStyle/>
          <a:p>
            <a:pPr algn="ctr"/>
            <a:r>
              <a:rPr lang="en-US" sz="2400" dirty="0">
                <a:solidFill>
                  <a:prstClr val="white"/>
                </a:solidFill>
                <a:effectLst>
                  <a:outerShdw blurRad="38100" dist="38100" dir="2700000" algn="tl">
                    <a:srgbClr val="000000">
                      <a:alpha val="43137"/>
                    </a:srgbClr>
                  </a:outerShdw>
                </a:effectLst>
                <a:latin typeface="Comic Sans MS" pitchFamily="66" charset="0"/>
              </a:rPr>
              <a:t>The last time CO</a:t>
            </a:r>
            <a:r>
              <a:rPr lang="en-US" sz="2400" baseline="-25000" dirty="0">
                <a:solidFill>
                  <a:prstClr val="white"/>
                </a:solidFill>
                <a:effectLst>
                  <a:outerShdw blurRad="38100" dist="38100" dir="2700000" algn="tl">
                    <a:srgbClr val="000000">
                      <a:alpha val="43137"/>
                    </a:srgbClr>
                  </a:outerShdw>
                </a:effectLst>
                <a:latin typeface="Comic Sans MS" pitchFamily="66" charset="0"/>
              </a:rPr>
              <a:t>2</a:t>
            </a:r>
            <a:r>
              <a:rPr lang="en-US" sz="2400" dirty="0">
                <a:solidFill>
                  <a:prstClr val="white"/>
                </a:solidFill>
                <a:effectLst>
                  <a:outerShdw blurRad="38100" dist="38100" dir="2700000" algn="tl">
                    <a:srgbClr val="000000">
                      <a:alpha val="43137"/>
                    </a:srgbClr>
                  </a:outerShdw>
                </a:effectLst>
                <a:latin typeface="Comic Sans MS" pitchFamily="66" charset="0"/>
              </a:rPr>
              <a:t> levels were this high, the globe was several degrees warmer, sea levels were tens of feet higher.</a:t>
            </a:r>
          </a:p>
        </p:txBody>
      </p:sp>
    </p:spTree>
    <p:extLst>
      <p:ext uri="{BB962C8B-B14F-4D97-AF65-F5344CB8AC3E}">
        <p14:creationId xmlns:p14="http://schemas.microsoft.com/office/powerpoint/2010/main" val="16665453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4"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from="(-#ppt_w/2)" to="(#ppt_x)" calcmode="lin" valueType="num">
                                      <p:cBhvr>
                                        <p:cTn id="16" dur="600" fill="hold">
                                          <p:stCondLst>
                                            <p:cond delay="0"/>
                                          </p:stCondLst>
                                        </p:cTn>
                                        <p:tgtEl>
                                          <p:spTgt spid="10"/>
                                        </p:tgtEl>
                                        <p:attrNameLst>
                                          <p:attrName>ppt_x</p:attrName>
                                        </p:attrNameLst>
                                      </p:cBhvr>
                                    </p:anim>
                                    <p:anim from="0" to="-1.0" calcmode="lin" valueType="num">
                                      <p:cBhvr>
                                        <p:cTn id="17" dur="200" decel="50000" autoRev="1" fill="hold">
                                          <p:stCondLst>
                                            <p:cond delay="600"/>
                                          </p:stCondLst>
                                        </p:cTn>
                                        <p:tgtEl>
                                          <p:spTgt spid="10"/>
                                        </p:tgtEl>
                                        <p:attrNameLst>
                                          <p:attrName>xshear</p:attrName>
                                        </p:attrNameLst>
                                      </p:cBhvr>
                                    </p:anim>
                                    <p:animScale>
                                      <p:cBhvr>
                                        <p:cTn id="18" dur="200" decel="100000" autoRev="1" fill="hold">
                                          <p:stCondLst>
                                            <p:cond delay="600"/>
                                          </p:stCondLst>
                                        </p:cTn>
                                        <p:tgtEl>
                                          <p:spTgt spid="10"/>
                                        </p:tgtEl>
                                      </p:cBhvr>
                                      <p:from x="100000" y="100000"/>
                                      <p:to x="80000" y="100000"/>
                                    </p:animScale>
                                    <p:anim by="(#ppt_h/3+#ppt_w*0.1)" calcmode="lin" valueType="num">
                                      <p:cBhvr additive="sum">
                                        <p:cTn id="19" dur="200" decel="100000" autoRev="1" fill="hold">
                                          <p:stCondLst>
                                            <p:cond delay="600"/>
                                          </p:stCondLst>
                                        </p:cTn>
                                        <p:tgtEl>
                                          <p:spTgt spid="10"/>
                                        </p:tgtEl>
                                        <p:attrNameLst>
                                          <p:attrName>ppt_x</p:attrName>
                                        </p:attrNameLst>
                                      </p:cBhvr>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1"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9999">
              <a:srgbClr val="0A128C"/>
            </a:gs>
            <a:gs pos="70000">
              <a:srgbClr val="181CC7"/>
            </a:gs>
            <a:gs pos="88000">
              <a:srgbClr val="7005D4"/>
            </a:gs>
            <a:gs pos="100000">
              <a:srgbClr val="8C3D91"/>
            </a:gs>
          </a:gsLst>
          <a:lin ang="5400000" scaled="0"/>
        </a:gradFill>
        <a:effectLst/>
      </p:bgPr>
    </p:bg>
    <p:spTree>
      <p:nvGrpSpPr>
        <p:cNvPr id="1" name=""/>
        <p:cNvGrpSpPr/>
        <p:nvPr/>
      </p:nvGrpSpPr>
      <p:grpSpPr>
        <a:xfrm>
          <a:off x="0" y="0"/>
          <a:ext cx="0" cy="0"/>
          <a:chOff x="0" y="0"/>
          <a:chExt cx="0" cy="0"/>
        </a:xfrm>
      </p:grpSpPr>
      <p:sp>
        <p:nvSpPr>
          <p:cNvPr id="223237" name="Rectangle 5"/>
          <p:cNvSpPr>
            <a:spLocks noGrp="1" noChangeArrowheads="1"/>
          </p:cNvSpPr>
          <p:nvPr>
            <p:ph type="title"/>
          </p:nvPr>
        </p:nvSpPr>
        <p:spPr>
          <a:xfrm>
            <a:off x="457200" y="292100"/>
            <a:ext cx="8229600" cy="1231900"/>
          </a:xfrm>
        </p:spPr>
        <p:txBody>
          <a:bodyPr/>
          <a:lstStyle/>
          <a:p>
            <a:pPr algn="ctr" eaLnBrk="1" hangingPunct="1">
              <a:defRPr/>
            </a:pPr>
            <a:r>
              <a:rPr lang="en-US" sz="3200" b="1" dirty="0" smtClean="0">
                <a:latin typeface="Comic Sans MS" pitchFamily="66" charset="0"/>
              </a:rPr>
              <a:t>What are </a:t>
            </a:r>
            <a:r>
              <a:rPr lang="en-US" sz="3200" b="1" dirty="0" smtClean="0">
                <a:solidFill>
                  <a:srgbClr val="00FF00"/>
                </a:solidFill>
                <a:latin typeface="Comic Sans MS" pitchFamily="66" charset="0"/>
              </a:rPr>
              <a:t>Greenhouse Gases</a:t>
            </a:r>
            <a:r>
              <a:rPr lang="en-US" sz="3200" b="1" dirty="0" smtClean="0">
                <a:latin typeface="Comic Sans MS" pitchFamily="66" charset="0"/>
              </a:rPr>
              <a:t> and </a:t>
            </a:r>
            <a:br>
              <a:rPr lang="en-US" sz="3200" b="1" dirty="0" smtClean="0">
                <a:latin typeface="Comic Sans MS" pitchFamily="66" charset="0"/>
              </a:rPr>
            </a:br>
            <a:r>
              <a:rPr lang="en-US" sz="3200" b="1" dirty="0" smtClean="0">
                <a:latin typeface="Comic Sans MS" pitchFamily="66" charset="0"/>
              </a:rPr>
              <a:t>why are they such a </a:t>
            </a:r>
            <a:r>
              <a:rPr lang="en-US" sz="3200" b="1" dirty="0" smtClean="0">
                <a:solidFill>
                  <a:srgbClr val="FF5050"/>
                </a:solidFill>
                <a:latin typeface="Comic Sans MS" pitchFamily="66" charset="0"/>
              </a:rPr>
              <a:t>Big Deal</a:t>
            </a:r>
            <a:r>
              <a:rPr lang="en-US" sz="3200" b="1" dirty="0" smtClean="0">
                <a:latin typeface="Comic Sans MS" pitchFamily="66" charset="0"/>
              </a:rPr>
              <a:t>?</a:t>
            </a:r>
          </a:p>
        </p:txBody>
      </p:sp>
      <p:pic>
        <p:nvPicPr>
          <p:cNvPr id="223236" name="Picture 4" descr="greenhouse_effect"/>
          <p:cNvPicPr>
            <a:picLocks noGrp="1" noChangeAspect="1" noChangeArrowheads="1"/>
          </p:cNvPicPr>
          <p:nvPr>
            <p:ph idx="1"/>
          </p:nvPr>
        </p:nvPicPr>
        <p:blipFill>
          <a:blip r:embed="rId2" cstate="print"/>
          <a:srcRect/>
          <a:stretch>
            <a:fillRect/>
          </a:stretch>
        </p:blipFill>
        <p:spPr>
          <a:xfrm>
            <a:off x="1143000" y="1524000"/>
            <a:ext cx="6781800" cy="5157788"/>
          </a:xfrm>
          <a:noFill/>
          <a:effectLst>
            <a:softEdge rad="63500"/>
          </a:effectLst>
        </p:spPr>
      </p:pic>
      <p:sp>
        <p:nvSpPr>
          <p:cNvPr id="223239" name="Text Box 7"/>
          <p:cNvSpPr txBox="1">
            <a:spLocks noChangeArrowheads="1"/>
          </p:cNvSpPr>
          <p:nvPr/>
        </p:nvSpPr>
        <p:spPr bwMode="auto">
          <a:xfrm>
            <a:off x="2346325" y="2322513"/>
            <a:ext cx="1439818" cy="461665"/>
          </a:xfrm>
          <a:prstGeom prst="rect">
            <a:avLst/>
          </a:prstGeom>
          <a:noFill/>
          <a:ln w="9525">
            <a:noFill/>
            <a:miter lim="800000"/>
            <a:headEnd/>
            <a:tailEnd/>
          </a:ln>
        </p:spPr>
        <p:txBody>
          <a:bodyPr wrap="none">
            <a:spAutoFit/>
          </a:bodyPr>
          <a:lstStyle/>
          <a:p>
            <a:pPr>
              <a:defRPr/>
            </a:pPr>
            <a:r>
              <a:rPr lang="en-US" sz="2400" b="1" dirty="0" err="1">
                <a:solidFill>
                  <a:srgbClr val="FFCC00"/>
                </a:solidFill>
                <a:effectLst>
                  <a:glow rad="101600">
                    <a:srgbClr val="FF0000">
                      <a:alpha val="60000"/>
                    </a:srgbClr>
                  </a:glow>
                  <a:outerShdw blurRad="38100" dist="38100" dir="2700000" algn="tl">
                    <a:srgbClr val="000000">
                      <a:alpha val="43137"/>
                    </a:srgbClr>
                  </a:outerShdw>
                </a:effectLst>
                <a:latin typeface="Arial" charset="0"/>
              </a:rPr>
              <a:t>10,000</a:t>
            </a:r>
            <a:r>
              <a:rPr lang="en-US" sz="2400" b="1" baseline="30000" dirty="0" err="1">
                <a:solidFill>
                  <a:srgbClr val="FFCC00"/>
                </a:solidFill>
                <a:effectLst>
                  <a:glow rad="101600">
                    <a:srgbClr val="FF0000">
                      <a:alpha val="60000"/>
                    </a:srgbClr>
                  </a:glow>
                  <a:outerShdw blurRad="38100" dist="38100" dir="2700000" algn="tl">
                    <a:srgbClr val="000000">
                      <a:alpha val="43137"/>
                    </a:srgbClr>
                  </a:outerShdw>
                </a:effectLst>
                <a:latin typeface="Arial" charset="0"/>
              </a:rPr>
              <a:t>o</a:t>
            </a:r>
            <a:r>
              <a:rPr lang="en-US" sz="2400" b="1" dirty="0" err="1">
                <a:solidFill>
                  <a:srgbClr val="FFCC00"/>
                </a:solidFill>
                <a:effectLst>
                  <a:glow rad="101600">
                    <a:srgbClr val="FF0000">
                      <a:alpha val="60000"/>
                    </a:srgbClr>
                  </a:glow>
                  <a:outerShdw blurRad="38100" dist="38100" dir="2700000" algn="tl">
                    <a:srgbClr val="000000">
                      <a:alpha val="43137"/>
                    </a:srgbClr>
                  </a:outerShdw>
                </a:effectLst>
                <a:latin typeface="Arial" charset="0"/>
              </a:rPr>
              <a:t>F</a:t>
            </a:r>
            <a:endParaRPr lang="en-US" sz="2400" b="1" dirty="0">
              <a:solidFill>
                <a:srgbClr val="FFCC00"/>
              </a:solidFill>
              <a:effectLst>
                <a:glow rad="101600">
                  <a:srgbClr val="FF0000">
                    <a:alpha val="60000"/>
                  </a:srgbClr>
                </a:glow>
                <a:outerShdw blurRad="38100" dist="38100" dir="2700000" algn="tl">
                  <a:srgbClr val="000000">
                    <a:alpha val="43137"/>
                  </a:srgbClr>
                </a:outerShdw>
              </a:effectLst>
              <a:latin typeface="Arial" charset="0"/>
            </a:endParaRPr>
          </a:p>
        </p:txBody>
      </p:sp>
      <p:sp>
        <p:nvSpPr>
          <p:cNvPr id="223240" name="Text Box 8"/>
          <p:cNvSpPr txBox="1">
            <a:spLocks noChangeArrowheads="1"/>
          </p:cNvSpPr>
          <p:nvPr/>
        </p:nvSpPr>
        <p:spPr bwMode="auto">
          <a:xfrm>
            <a:off x="6918325" y="5675313"/>
            <a:ext cx="950901" cy="523220"/>
          </a:xfrm>
          <a:prstGeom prst="rect">
            <a:avLst/>
          </a:prstGeom>
          <a:noFill/>
          <a:ln w="9525">
            <a:noFill/>
            <a:miter lim="800000"/>
            <a:headEnd/>
            <a:tailEnd/>
          </a:ln>
        </p:spPr>
        <p:txBody>
          <a:bodyPr wrap="none">
            <a:spAutoFit/>
          </a:bodyPr>
          <a:lstStyle/>
          <a:p>
            <a:pPr>
              <a:defRPr/>
            </a:pPr>
            <a:r>
              <a:rPr lang="en-US" sz="2800" b="1" dirty="0" err="1">
                <a:solidFill>
                  <a:srgbClr val="FF0000"/>
                </a:solidFill>
                <a:effectLst>
                  <a:glow rad="101600">
                    <a:srgbClr val="FFFFFF">
                      <a:alpha val="60000"/>
                    </a:srgbClr>
                  </a:glow>
                  <a:outerShdw blurRad="38100" dist="38100" dir="2700000" algn="tl">
                    <a:srgbClr val="000000">
                      <a:alpha val="43137"/>
                    </a:srgbClr>
                  </a:outerShdw>
                </a:effectLst>
                <a:latin typeface="Arial" charset="0"/>
              </a:rPr>
              <a:t>60</a:t>
            </a:r>
            <a:r>
              <a:rPr lang="en-US" sz="2800" b="1" baseline="30000" dirty="0" err="1">
                <a:solidFill>
                  <a:srgbClr val="FF0000"/>
                </a:solidFill>
                <a:effectLst>
                  <a:glow rad="101600">
                    <a:srgbClr val="FFFFFF">
                      <a:alpha val="60000"/>
                    </a:srgbClr>
                  </a:glow>
                  <a:outerShdw blurRad="38100" dist="38100" dir="2700000" algn="tl">
                    <a:srgbClr val="000000">
                      <a:alpha val="43137"/>
                    </a:srgbClr>
                  </a:outerShdw>
                </a:effectLst>
                <a:latin typeface="Arial" charset="0"/>
              </a:rPr>
              <a:t>o</a:t>
            </a:r>
            <a:r>
              <a:rPr lang="en-US" sz="2800" b="1" dirty="0" err="1">
                <a:solidFill>
                  <a:srgbClr val="FF0000"/>
                </a:solidFill>
                <a:effectLst>
                  <a:glow rad="101600">
                    <a:srgbClr val="FFFFFF">
                      <a:alpha val="60000"/>
                    </a:srgbClr>
                  </a:glow>
                  <a:outerShdw blurRad="38100" dist="38100" dir="2700000" algn="tl">
                    <a:srgbClr val="000000">
                      <a:alpha val="43137"/>
                    </a:srgbClr>
                  </a:outerShdw>
                </a:effectLst>
                <a:latin typeface="Arial" charset="0"/>
              </a:rPr>
              <a:t>F</a:t>
            </a:r>
            <a:endParaRPr lang="en-US" sz="2800" b="1" dirty="0">
              <a:solidFill>
                <a:srgbClr val="FF0000"/>
              </a:solidFill>
              <a:effectLst>
                <a:glow rad="101600">
                  <a:srgbClr val="FFFFFF">
                    <a:alpha val="60000"/>
                  </a:srgbClr>
                </a:glow>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2951165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3236"/>
                                        </p:tgtEl>
                                        <p:attrNameLst>
                                          <p:attrName>style.visibility</p:attrName>
                                        </p:attrNameLst>
                                      </p:cBhvr>
                                      <p:to>
                                        <p:strVal val="visible"/>
                                      </p:to>
                                    </p:set>
                                    <p:animEffect transition="in" filter="dissolve">
                                      <p:cBhvr>
                                        <p:cTn id="7" dur="500"/>
                                        <p:tgtEl>
                                          <p:spTgt spid="223236"/>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223239"/>
                                        </p:tgtEl>
                                        <p:attrNameLst>
                                          <p:attrName>style.visibility</p:attrName>
                                        </p:attrNameLst>
                                      </p:cBhvr>
                                      <p:to>
                                        <p:strVal val="visible"/>
                                      </p:to>
                                    </p:set>
                                    <p:animEffect transition="in" filter="fade">
                                      <p:cBhvr>
                                        <p:cTn id="12" dur="2000"/>
                                        <p:tgtEl>
                                          <p:spTgt spid="223239"/>
                                        </p:tgtEl>
                                      </p:cBhvr>
                                    </p:animEffect>
                                    <p:anim calcmode="lin" valueType="num">
                                      <p:cBhvr>
                                        <p:cTn id="13" dur="2000" fill="hold"/>
                                        <p:tgtEl>
                                          <p:spTgt spid="223239"/>
                                        </p:tgtEl>
                                        <p:attrNameLst>
                                          <p:attrName>style.rotation</p:attrName>
                                        </p:attrNameLst>
                                      </p:cBhvr>
                                      <p:tavLst>
                                        <p:tav tm="0">
                                          <p:val>
                                            <p:fltVal val="720"/>
                                          </p:val>
                                        </p:tav>
                                        <p:tav tm="100000">
                                          <p:val>
                                            <p:fltVal val="0"/>
                                          </p:val>
                                        </p:tav>
                                      </p:tavLst>
                                    </p:anim>
                                    <p:anim calcmode="lin" valueType="num">
                                      <p:cBhvr>
                                        <p:cTn id="14" dur="2000" fill="hold"/>
                                        <p:tgtEl>
                                          <p:spTgt spid="223239"/>
                                        </p:tgtEl>
                                        <p:attrNameLst>
                                          <p:attrName>ppt_h</p:attrName>
                                        </p:attrNameLst>
                                      </p:cBhvr>
                                      <p:tavLst>
                                        <p:tav tm="0">
                                          <p:val>
                                            <p:fltVal val="0"/>
                                          </p:val>
                                        </p:tav>
                                        <p:tav tm="100000">
                                          <p:val>
                                            <p:strVal val="#ppt_h"/>
                                          </p:val>
                                        </p:tav>
                                      </p:tavLst>
                                    </p:anim>
                                    <p:anim calcmode="lin" valueType="num">
                                      <p:cBhvr>
                                        <p:cTn id="15" dur="2000" fill="hold"/>
                                        <p:tgtEl>
                                          <p:spTgt spid="223239"/>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223240"/>
                                        </p:tgtEl>
                                        <p:attrNameLst>
                                          <p:attrName>style.visibility</p:attrName>
                                        </p:attrNameLst>
                                      </p:cBhvr>
                                      <p:to>
                                        <p:strVal val="visible"/>
                                      </p:to>
                                    </p:set>
                                    <p:animEffect transition="in" filter="wipe(down)">
                                      <p:cBhvr>
                                        <p:cTn id="20" dur="580">
                                          <p:stCondLst>
                                            <p:cond delay="0"/>
                                          </p:stCondLst>
                                        </p:cTn>
                                        <p:tgtEl>
                                          <p:spTgt spid="223240"/>
                                        </p:tgtEl>
                                      </p:cBhvr>
                                    </p:animEffect>
                                    <p:anim calcmode="lin" valueType="num">
                                      <p:cBhvr>
                                        <p:cTn id="21" dur="1822" tmFilter="0,0; 0.14,0.36; 0.43,0.73; 0.71,0.91; 1.0,1.0">
                                          <p:stCondLst>
                                            <p:cond delay="0"/>
                                          </p:stCondLst>
                                        </p:cTn>
                                        <p:tgtEl>
                                          <p:spTgt spid="22324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2324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2324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2324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23240"/>
                                        </p:tgtEl>
                                        <p:attrNameLst>
                                          <p:attrName>ppt_y</p:attrName>
                                        </p:attrNameLst>
                                      </p:cBhvr>
                                      <p:tavLst>
                                        <p:tav tm="0" fmla="#ppt_y-sin(pi*$)/81">
                                          <p:val>
                                            <p:fltVal val="0"/>
                                          </p:val>
                                        </p:tav>
                                        <p:tav tm="100000">
                                          <p:val>
                                            <p:fltVal val="1"/>
                                          </p:val>
                                        </p:tav>
                                      </p:tavLst>
                                    </p:anim>
                                    <p:animScale>
                                      <p:cBhvr>
                                        <p:cTn id="26" dur="26">
                                          <p:stCondLst>
                                            <p:cond delay="650"/>
                                          </p:stCondLst>
                                        </p:cTn>
                                        <p:tgtEl>
                                          <p:spTgt spid="223240"/>
                                        </p:tgtEl>
                                      </p:cBhvr>
                                      <p:to x="100000" y="60000"/>
                                    </p:animScale>
                                    <p:animScale>
                                      <p:cBhvr>
                                        <p:cTn id="27" dur="166" decel="50000">
                                          <p:stCondLst>
                                            <p:cond delay="676"/>
                                          </p:stCondLst>
                                        </p:cTn>
                                        <p:tgtEl>
                                          <p:spTgt spid="223240"/>
                                        </p:tgtEl>
                                      </p:cBhvr>
                                      <p:to x="100000" y="100000"/>
                                    </p:animScale>
                                    <p:animScale>
                                      <p:cBhvr>
                                        <p:cTn id="28" dur="26">
                                          <p:stCondLst>
                                            <p:cond delay="1312"/>
                                          </p:stCondLst>
                                        </p:cTn>
                                        <p:tgtEl>
                                          <p:spTgt spid="223240"/>
                                        </p:tgtEl>
                                      </p:cBhvr>
                                      <p:to x="100000" y="80000"/>
                                    </p:animScale>
                                    <p:animScale>
                                      <p:cBhvr>
                                        <p:cTn id="29" dur="166" decel="50000">
                                          <p:stCondLst>
                                            <p:cond delay="1338"/>
                                          </p:stCondLst>
                                        </p:cTn>
                                        <p:tgtEl>
                                          <p:spTgt spid="223240"/>
                                        </p:tgtEl>
                                      </p:cBhvr>
                                      <p:to x="100000" y="100000"/>
                                    </p:animScale>
                                    <p:animScale>
                                      <p:cBhvr>
                                        <p:cTn id="30" dur="26">
                                          <p:stCondLst>
                                            <p:cond delay="1642"/>
                                          </p:stCondLst>
                                        </p:cTn>
                                        <p:tgtEl>
                                          <p:spTgt spid="223240"/>
                                        </p:tgtEl>
                                      </p:cBhvr>
                                      <p:to x="100000" y="90000"/>
                                    </p:animScale>
                                    <p:animScale>
                                      <p:cBhvr>
                                        <p:cTn id="31" dur="166" decel="50000">
                                          <p:stCondLst>
                                            <p:cond delay="1668"/>
                                          </p:stCondLst>
                                        </p:cTn>
                                        <p:tgtEl>
                                          <p:spTgt spid="223240"/>
                                        </p:tgtEl>
                                      </p:cBhvr>
                                      <p:to x="100000" y="100000"/>
                                    </p:animScale>
                                    <p:animScale>
                                      <p:cBhvr>
                                        <p:cTn id="32" dur="26">
                                          <p:stCondLst>
                                            <p:cond delay="1808"/>
                                          </p:stCondLst>
                                        </p:cTn>
                                        <p:tgtEl>
                                          <p:spTgt spid="223240"/>
                                        </p:tgtEl>
                                      </p:cBhvr>
                                      <p:to x="100000" y="95000"/>
                                    </p:animScale>
                                    <p:animScale>
                                      <p:cBhvr>
                                        <p:cTn id="33" dur="166" decel="50000">
                                          <p:stCondLst>
                                            <p:cond delay="1834"/>
                                          </p:stCondLst>
                                        </p:cTn>
                                        <p:tgtEl>
                                          <p:spTgt spid="2232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9" grpId="0"/>
      <p:bldP spid="2232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2000" b="-42000"/>
          </a:stretch>
        </a:blipFill>
        <a:effectLst/>
      </p:bgPr>
    </p:bg>
    <p:spTree>
      <p:nvGrpSpPr>
        <p:cNvPr id="1" name=""/>
        <p:cNvGrpSpPr/>
        <p:nvPr/>
      </p:nvGrpSpPr>
      <p:grpSpPr>
        <a:xfrm>
          <a:off x="0" y="0"/>
          <a:ext cx="0" cy="0"/>
          <a:chOff x="0" y="0"/>
          <a:chExt cx="0" cy="0"/>
        </a:xfrm>
      </p:grpSpPr>
      <p:sp>
        <p:nvSpPr>
          <p:cNvPr id="10" name="TextBox 9"/>
          <p:cNvSpPr txBox="1"/>
          <p:nvPr/>
        </p:nvSpPr>
        <p:spPr>
          <a:xfrm>
            <a:off x="4953000" y="767138"/>
            <a:ext cx="3886200" cy="1938992"/>
          </a:xfrm>
          <a:prstGeom prst="rect">
            <a:avLst/>
          </a:prstGeom>
          <a:noFill/>
        </p:spPr>
        <p:txBody>
          <a:bodyPr wrap="square" rtlCol="0">
            <a:spAutoFit/>
          </a:bodyPr>
          <a:lstStyle/>
          <a:p>
            <a:r>
              <a:rPr lang="en-US" sz="2400" b="1" dirty="0" smtClean="0">
                <a:solidFill>
                  <a:srgbClr val="FF0000"/>
                </a:solidFill>
                <a:effectLst>
                  <a:outerShdw blurRad="38100" dist="38100" dir="2700000" algn="tl">
                    <a:srgbClr val="000000">
                      <a:alpha val="43137"/>
                    </a:srgbClr>
                  </a:outerShdw>
                </a:effectLst>
                <a:latin typeface="Comic Sans MS" pitchFamily="66" charset="0"/>
              </a:rPr>
              <a:t>Earth’s </a:t>
            </a:r>
            <a:r>
              <a:rPr lang="en-US" sz="2400" b="1" dirty="0">
                <a:solidFill>
                  <a:srgbClr val="FF0000"/>
                </a:solidFill>
                <a:effectLst>
                  <a:outerShdw blurRad="38100" dist="38100" dir="2700000" algn="tl">
                    <a:srgbClr val="000000">
                      <a:alpha val="43137"/>
                    </a:srgbClr>
                  </a:outerShdw>
                </a:effectLst>
                <a:latin typeface="Comic Sans MS" pitchFamily="66" charset="0"/>
              </a:rPr>
              <a:t>temperature is responding… </a:t>
            </a:r>
            <a:endParaRPr lang="en-US" sz="2400" b="1" dirty="0" smtClean="0">
              <a:solidFill>
                <a:srgbClr val="FF0000"/>
              </a:solidFill>
              <a:effectLst>
                <a:outerShdw blurRad="38100" dist="38100" dir="2700000" algn="tl">
                  <a:srgbClr val="000000">
                    <a:alpha val="43137"/>
                  </a:srgbClr>
                </a:outerShdw>
              </a:effectLst>
              <a:latin typeface="Comic Sans MS" pitchFamily="66" charset="0"/>
            </a:endParaRPr>
          </a:p>
          <a:p>
            <a:endParaRPr lang="en-US" sz="2400" b="1" dirty="0">
              <a:solidFill>
                <a:srgbClr val="FF0000"/>
              </a:solidFill>
              <a:effectLst>
                <a:outerShdw blurRad="38100" dist="38100" dir="2700000" algn="tl">
                  <a:srgbClr val="000000">
                    <a:alpha val="43137"/>
                  </a:srgbClr>
                </a:outerShdw>
              </a:effectLst>
              <a:latin typeface="Comic Sans MS" pitchFamily="66" charset="0"/>
            </a:endParaRPr>
          </a:p>
          <a:p>
            <a:r>
              <a:rPr lang="en-US" sz="2400" b="1" dirty="0" smtClean="0">
                <a:solidFill>
                  <a:srgbClr val="FF0000"/>
                </a:solidFill>
                <a:effectLst>
                  <a:outerShdw blurRad="38100" dist="38100" dir="2700000" algn="tl">
                    <a:srgbClr val="000000">
                      <a:alpha val="43137"/>
                    </a:srgbClr>
                  </a:outerShdw>
                </a:effectLst>
                <a:latin typeface="Comic Sans MS" pitchFamily="66" charset="0"/>
              </a:rPr>
              <a:t>But warming is not even around the globe.</a:t>
            </a:r>
            <a:endParaRPr lang="en-US" sz="2400" b="1"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11" name="Picture 10" descr="HockeyStick.gif"/>
          <p:cNvPicPr>
            <a:picLocks noChangeAspect="1"/>
          </p:cNvPicPr>
          <p:nvPr/>
        </p:nvPicPr>
        <p:blipFill>
          <a:blip r:embed="rId3" cstate="print"/>
          <a:stretch>
            <a:fillRect/>
          </a:stretch>
        </p:blipFill>
        <p:spPr>
          <a:xfrm>
            <a:off x="381000" y="347126"/>
            <a:ext cx="4381500" cy="2733675"/>
          </a:xfrm>
          <a:prstGeom prst="rect">
            <a:avLst/>
          </a:prstGeom>
          <a:effectLst>
            <a:glow rad="228600">
              <a:schemeClr val="accent2">
                <a:satMod val="175000"/>
                <a:alpha val="40000"/>
              </a:schemeClr>
            </a:glow>
          </a:effectLst>
        </p:spPr>
      </p:pic>
      <p:grpSp>
        <p:nvGrpSpPr>
          <p:cNvPr id="4" name="Group 3"/>
          <p:cNvGrpSpPr/>
          <p:nvPr/>
        </p:nvGrpSpPr>
        <p:grpSpPr>
          <a:xfrm>
            <a:off x="368828" y="3402545"/>
            <a:ext cx="8189259" cy="3200400"/>
            <a:chOff x="368828" y="3402545"/>
            <a:chExt cx="8189259" cy="3200400"/>
          </a:xfrm>
        </p:grpSpPr>
        <p:pic>
          <p:nvPicPr>
            <p:cNvPr id="2" name="Picture 1"/>
            <p:cNvPicPr>
              <a:picLocks noChangeAspect="1"/>
            </p:cNvPicPr>
            <p:nvPr/>
          </p:nvPicPr>
          <p:blipFill>
            <a:blip r:embed="rId4"/>
            <a:stretch>
              <a:fillRect/>
            </a:stretch>
          </p:blipFill>
          <p:spPr>
            <a:xfrm>
              <a:off x="368828" y="3402545"/>
              <a:ext cx="8189259" cy="3200400"/>
            </a:xfrm>
            <a:prstGeom prst="rect">
              <a:avLst/>
            </a:prstGeom>
            <a:effectLst>
              <a:glow rad="139700">
                <a:schemeClr val="accent2">
                  <a:satMod val="175000"/>
                  <a:alpha val="40000"/>
                </a:schemeClr>
              </a:glow>
            </a:effectLst>
          </p:spPr>
        </p:pic>
        <p:sp>
          <p:nvSpPr>
            <p:cNvPr id="3" name="TextBox 2"/>
            <p:cNvSpPr txBox="1"/>
            <p:nvPr/>
          </p:nvSpPr>
          <p:spPr>
            <a:xfrm>
              <a:off x="3801533" y="5926666"/>
              <a:ext cx="4673599" cy="400110"/>
            </a:xfrm>
            <a:prstGeom prst="rect">
              <a:avLst/>
            </a:prstGeom>
            <a:noFill/>
          </p:spPr>
          <p:txBody>
            <a:bodyPr wrap="square" rtlCol="0">
              <a:spAutoFit/>
            </a:bodyPr>
            <a:lstStyle/>
            <a:p>
              <a:r>
                <a:rPr lang="en-US" sz="2000" dirty="0" smtClean="0">
                  <a:solidFill>
                    <a:srgbClr val="C00000"/>
                  </a:solidFill>
                  <a:effectLst>
                    <a:glow rad="139700">
                      <a:srgbClr val="FFFF00">
                        <a:alpha val="40000"/>
                      </a:srgbClr>
                    </a:glow>
                    <a:outerShdw blurRad="38100" dist="38100" dir="2700000" algn="tl">
                      <a:srgbClr val="000000">
                        <a:alpha val="43137"/>
                      </a:srgbClr>
                    </a:outerShdw>
                  </a:effectLst>
                  <a:latin typeface="Comic Sans MS" panose="030F0702030302020204" pitchFamily="66" charset="0"/>
                </a:rPr>
                <a:t>Temperature departures from normal</a:t>
              </a:r>
              <a:endParaRPr lang="en-US" sz="2000" dirty="0">
                <a:solidFill>
                  <a:srgbClr val="C00000"/>
                </a:solidFill>
                <a:effectLst>
                  <a:glow rad="139700">
                    <a:srgbClr val="FFFF00">
                      <a:alpha val="40000"/>
                    </a:srgbClr>
                  </a:glow>
                  <a:outerShdw blurRad="38100" dist="38100" dir="2700000" algn="tl">
                    <a:srgbClr val="000000">
                      <a:alpha val="43137"/>
                    </a:srgbClr>
                  </a:outerShdw>
                </a:effectLst>
                <a:latin typeface="Comic Sans MS" panose="030F0702030302020204" pitchFamily="66" charset="0"/>
              </a:endParaRPr>
            </a:p>
          </p:txBody>
        </p:sp>
      </p:grpSp>
    </p:spTree>
    <p:extLst>
      <p:ext uri="{BB962C8B-B14F-4D97-AF65-F5344CB8AC3E}">
        <p14:creationId xmlns:p14="http://schemas.microsoft.com/office/powerpoint/2010/main" val="42276206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wipe(left)">
                                      <p:cBhvr>
                                        <p:cTn id="12" dur="500"/>
                                        <p:tgtEl>
                                          <p:spTgt spid="10">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1066800" y="2133600"/>
            <a:ext cx="6629400" cy="1200329"/>
          </a:xfrm>
          <a:prstGeom prst="rect">
            <a:avLst/>
          </a:prstGeom>
          <a:noFill/>
        </p:spPr>
        <p:txBody>
          <a:bodyPr wrap="square" rtlCol="0">
            <a:spAutoFit/>
          </a:bodyPr>
          <a:lstStyle/>
          <a:p>
            <a:pPr algn="ctr"/>
            <a:r>
              <a:rPr lang="en-US" sz="3600" b="1" dirty="0">
                <a:solidFill>
                  <a:prstClr val="white"/>
                </a:solidFill>
                <a:effectLst>
                  <a:outerShdw blurRad="38100" dist="38100" dir="2700000" algn="tl">
                    <a:srgbClr val="000000">
                      <a:alpha val="43137"/>
                    </a:srgbClr>
                  </a:outerShdw>
                </a:effectLst>
                <a:latin typeface="Comic Sans MS" pitchFamily="66" charset="0"/>
              </a:rPr>
              <a:t>How do we know that humans are responsible?</a:t>
            </a:r>
          </a:p>
        </p:txBody>
      </p:sp>
    </p:spTree>
    <p:extLst>
      <p:ext uri="{BB962C8B-B14F-4D97-AF65-F5344CB8AC3E}">
        <p14:creationId xmlns:p14="http://schemas.microsoft.com/office/powerpoint/2010/main" val="2115442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cean">
  <a:themeElements>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2810</TotalTime>
  <Words>1037</Words>
  <Application>Microsoft Office PowerPoint</Application>
  <PresentationFormat>On-screen Show (4:3)</PresentationFormat>
  <Paragraphs>181</Paragraphs>
  <Slides>32</Slides>
  <Notes>5</Notes>
  <HiddenSlides>1</HiddenSlides>
  <MMClips>0</MMClips>
  <ScaleCrop>false</ScaleCrop>
  <HeadingPairs>
    <vt:vector size="4" baseType="variant">
      <vt:variant>
        <vt:lpstr>Theme</vt:lpstr>
      </vt:variant>
      <vt:variant>
        <vt:i4>14</vt:i4>
      </vt:variant>
      <vt:variant>
        <vt:lpstr>Slide Titles</vt:lpstr>
      </vt:variant>
      <vt:variant>
        <vt:i4>32</vt:i4>
      </vt:variant>
    </vt:vector>
  </HeadingPairs>
  <TitlesOfParts>
    <vt:vector size="46" baseType="lpstr">
      <vt:lpstr>1_Office Theme</vt:lpstr>
      <vt:lpstr>Blank Presentation</vt:lpstr>
      <vt:lpstr>Office Theme</vt:lpstr>
      <vt:lpstr>Ocean</vt:lpstr>
      <vt:lpstr>2_Office Theme</vt:lpstr>
      <vt:lpstr>3_Office Theme</vt:lpstr>
      <vt:lpstr>4_Office Theme</vt:lpstr>
      <vt:lpstr>5_Office Theme</vt:lpstr>
      <vt:lpstr>6_Office Theme</vt:lpstr>
      <vt:lpstr>1_Blank Presentation</vt:lpstr>
      <vt:lpstr>7_Office Theme</vt:lpstr>
      <vt:lpstr>2_Blank Presentation</vt:lpstr>
      <vt:lpstr>8_Office Theme</vt:lpstr>
      <vt:lpstr>9_Office Theme</vt:lpstr>
      <vt:lpstr>PowerPoint Presentation</vt:lpstr>
      <vt:lpstr>PowerPoint Presentation</vt:lpstr>
      <vt:lpstr>PowerPoint Presentation</vt:lpstr>
      <vt:lpstr>PowerPoint Presentation</vt:lpstr>
      <vt:lpstr>PowerPoint Presentation</vt:lpstr>
      <vt:lpstr>PowerPoint Presentation</vt:lpstr>
      <vt:lpstr>What are Greenhouse Gases and  why are they such a Big Deal?</vt:lpstr>
      <vt:lpstr>PowerPoint Presentation</vt:lpstr>
      <vt:lpstr>PowerPoint Presentation</vt:lpstr>
      <vt:lpstr>Evidence implicating humans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Francis</dc:creator>
  <cp:lastModifiedBy>Jen</cp:lastModifiedBy>
  <cp:revision>17</cp:revision>
  <dcterms:created xsi:type="dcterms:W3CDTF">2015-09-29T18:06:46Z</dcterms:created>
  <dcterms:modified xsi:type="dcterms:W3CDTF">2015-11-11T02:16:35Z</dcterms:modified>
</cp:coreProperties>
</file>