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8" r:id="rId2"/>
    <p:sldId id="274" r:id="rId3"/>
    <p:sldId id="264" r:id="rId4"/>
    <p:sldId id="272" r:id="rId5"/>
    <p:sldId id="269" r:id="rId6"/>
    <p:sldId id="273" r:id="rId7"/>
    <p:sldId id="271" r:id="rId8"/>
    <p:sldId id="270" r:id="rId9"/>
  </p:sldIdLst>
  <p:sldSz cx="49377600" cy="3291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15576" userDrawn="1">
          <p15:clr>
            <a:srgbClr val="A4A3A4"/>
          </p15:clr>
        </p15:guide>
        <p15:guide id="3" pos="6024" userDrawn="1">
          <p15:clr>
            <a:srgbClr val="A4A3A4"/>
          </p15:clr>
        </p15:guide>
        <p15:guide id="4" pos="264" userDrawn="1">
          <p15:clr>
            <a:srgbClr val="A4A3A4"/>
          </p15:clr>
        </p15:guide>
        <p15:guide id="5" pos="744" userDrawn="1">
          <p15:clr>
            <a:srgbClr val="A4A3A4"/>
          </p15:clr>
        </p15:guide>
        <p15:guide id="6" orient="horz" pos="103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DFA"/>
    <a:srgbClr val="D00000"/>
    <a:srgbClr val="7D7A10"/>
    <a:srgbClr val="24576B"/>
    <a:srgbClr val="263238"/>
    <a:srgbClr val="FFD54F"/>
    <a:srgbClr val="311B92"/>
    <a:srgbClr val="8B1616"/>
    <a:srgbClr val="8C1616"/>
    <a:srgbClr val="B7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0" autoAdjust="0"/>
    <p:restoredTop sz="95232" autoAdjust="0"/>
  </p:normalViewPr>
  <p:slideViewPr>
    <p:cSldViewPr snapToGrid="0" showGuides="1">
      <p:cViewPr varScale="1">
        <p:scale>
          <a:sx n="19" d="100"/>
          <a:sy n="19" d="100"/>
        </p:scale>
        <p:origin x="186" y="1494"/>
      </p:cViewPr>
      <p:guideLst>
        <p:guide pos="15576"/>
        <p:guide pos="6024"/>
        <p:guide pos="264"/>
        <p:guide pos="744"/>
        <p:guide orient="horz" pos="10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1CB04D-1C75-43E0-9B64-B7DDAA42BB2C}" type="datetimeFigureOut">
              <a:rPr lang="en-US" smtClean="0"/>
              <a:t>3/28/2019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4425" y="1143000"/>
            <a:ext cx="46291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6C2670-3342-473C-969D-FDFF399F20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749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In </a:t>
            </a:r>
            <a:r>
              <a:rPr lang="en-US" dirty="0" err="1"/>
              <a:t>Powerpoint</a:t>
            </a:r>
            <a:r>
              <a:rPr lang="en-US" dirty="0"/>
              <a:t>, click View &gt; Guides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Keep text within gutter guides.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Author list: Don’t split names onto two lines (e.g., “Jimmy [break] Smith”). If that happens, use a new line, unless you need the space. </a:t>
            </a:r>
            <a:r>
              <a:rPr lang="en-US" b="1" dirty="0"/>
              <a:t>Bold the first names of anybody who’s presenting</a:t>
            </a:r>
            <a:r>
              <a:rPr lang="en-US" dirty="0"/>
              <a:t> in person.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Intro/methods/result: </a:t>
            </a:r>
            <a:r>
              <a:rPr lang="en-US" b="1" dirty="0"/>
              <a:t>Do not drop below font size 28</a:t>
            </a:r>
            <a:r>
              <a:rPr lang="en-US" dirty="0"/>
              <a:t>, but if you have extra space, jack up the font size until the space is full.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Do not use color in the sidebars except in graphs/figures. It’ll pull attention from the center and slow interpretation for passersby.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6C2670-3342-473C-969D-FDFF399F205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5167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In </a:t>
            </a:r>
            <a:r>
              <a:rPr lang="en-US" dirty="0" err="1"/>
              <a:t>Powerpoint</a:t>
            </a:r>
            <a:r>
              <a:rPr lang="en-US" dirty="0"/>
              <a:t>, click View &gt; Guides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Keep text within gutter guides.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Author list: Don’t split names onto two lines (e.g., “Jimmy [break] Smith”). If that happens, use a new line, unless you need the space. </a:t>
            </a:r>
            <a:r>
              <a:rPr lang="en-US" b="1" dirty="0"/>
              <a:t>Bold the first names of anybody who’s presenting</a:t>
            </a:r>
            <a:r>
              <a:rPr lang="en-US" dirty="0"/>
              <a:t> in person.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Intro/methods/result: </a:t>
            </a:r>
            <a:r>
              <a:rPr lang="en-US" b="1" dirty="0"/>
              <a:t>Do not drop below font size 28</a:t>
            </a:r>
            <a:r>
              <a:rPr lang="en-US" dirty="0"/>
              <a:t>, but if you have extra space, jack up the font size until the space is full.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Do not use color in the sidebars except in graphs/figures. It’ll pull attention from the center and slow interpretation for passersby.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6C2670-3342-473C-969D-FDFF399F205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8463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Example adding an image to a poster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6C2670-3342-473C-969D-FDFF399F205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11604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In </a:t>
            </a:r>
            <a:r>
              <a:rPr lang="en-US" dirty="0" err="1"/>
              <a:t>Powerpoint</a:t>
            </a:r>
            <a:r>
              <a:rPr lang="en-US" dirty="0"/>
              <a:t>, click View &gt; Guides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Keep text within gutter guides.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Author list: Don’t split names onto two lines (e.g., “Jimmy [break] Smith”). If that happens, use a new line, unless you need the space. </a:t>
            </a:r>
            <a:r>
              <a:rPr lang="en-US" b="1" dirty="0"/>
              <a:t>Bold the first names of anybody who’s presenting</a:t>
            </a:r>
            <a:r>
              <a:rPr lang="en-US" dirty="0"/>
              <a:t> in person.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Intro/methods/result: </a:t>
            </a:r>
            <a:r>
              <a:rPr lang="en-US" b="1" dirty="0"/>
              <a:t>Do not drop below font size 28</a:t>
            </a:r>
            <a:r>
              <a:rPr lang="en-US" dirty="0"/>
              <a:t>, but if you have extra space, jack up the font size until the space is full.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Do not use color in the sidebars except in graphs/figures. It’ll pull attention from the center and slow interpretation for passersby.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6C2670-3342-473C-969D-FDFF399F205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7731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In </a:t>
            </a:r>
            <a:r>
              <a:rPr lang="en-US" dirty="0" err="1"/>
              <a:t>Powerpoint</a:t>
            </a:r>
            <a:r>
              <a:rPr lang="en-US" dirty="0"/>
              <a:t>, click View &gt; Guides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Keep text within gutter guides.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Author list: Don’t split names onto two lines (e.g., “Jimmy [break] Smith”). If that happens, use a new line, unless you need the space. </a:t>
            </a:r>
            <a:r>
              <a:rPr lang="en-US" b="1" dirty="0"/>
              <a:t>Bold the first names of anybody who’s presenting</a:t>
            </a:r>
            <a:r>
              <a:rPr lang="en-US" dirty="0"/>
              <a:t> in person.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Intro/methods/result: </a:t>
            </a:r>
            <a:r>
              <a:rPr lang="en-US" b="1" dirty="0"/>
              <a:t>Do not drop below font size 28</a:t>
            </a:r>
            <a:r>
              <a:rPr lang="en-US" dirty="0"/>
              <a:t>, but if you have extra space, jack up the font size until the space is full.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Do not use color in the sidebars except in graphs/figures. It’ll pull attention from the center and slow interpretation for passersby.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6C2670-3342-473C-969D-FDFF399F205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000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03320" y="5387342"/>
            <a:ext cx="4197096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72200" y="17289782"/>
            <a:ext cx="370332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35061-2F74-46D4-9F8F-C77EF304855D}" type="datetimeFigureOut">
              <a:rPr lang="en-US" smtClean="0"/>
              <a:t>3/28/2019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755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35061-2F74-46D4-9F8F-C77EF304855D}" type="datetimeFigureOut">
              <a:rPr lang="en-US" smtClean="0"/>
              <a:t>3/28/2019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104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8995" y="8206749"/>
            <a:ext cx="4258818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68995" y="22029429"/>
            <a:ext cx="4258818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35061-2F74-46D4-9F8F-C77EF304855D}" type="datetimeFigureOut">
              <a:rPr lang="en-US" smtClean="0"/>
              <a:t>3/28/2019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305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394710" y="8763000"/>
            <a:ext cx="20985480" cy="208864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997410" y="8763000"/>
            <a:ext cx="20985480" cy="208864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35061-2F74-46D4-9F8F-C77EF304855D}" type="datetimeFigureOut">
              <a:rPr lang="en-US" smtClean="0"/>
              <a:t>3/28/2019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151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01141" y="1752607"/>
            <a:ext cx="4258818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01147" y="8069582"/>
            <a:ext cx="20889036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01147" y="12024360"/>
            <a:ext cx="20889036" cy="176860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4997413" y="8069582"/>
            <a:ext cx="20991911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4997413" y="12024360"/>
            <a:ext cx="20991911" cy="176860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35061-2F74-46D4-9F8F-C77EF304855D}" type="datetimeFigureOut">
              <a:rPr lang="en-US" smtClean="0"/>
              <a:t>3/28/2019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387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35061-2F74-46D4-9F8F-C77EF304855D}" type="datetimeFigureOut">
              <a:rPr lang="en-US" smtClean="0"/>
              <a:t>3/28/2019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506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35061-2F74-46D4-9F8F-C77EF304855D}" type="datetimeFigureOut">
              <a:rPr lang="en-US" smtClean="0"/>
              <a:t>3/28/2019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658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01142" y="2194560"/>
            <a:ext cx="15925561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91911" y="4739647"/>
            <a:ext cx="2499741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01142" y="9875520"/>
            <a:ext cx="15925561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35061-2F74-46D4-9F8F-C77EF304855D}" type="datetimeFigureOut">
              <a:rPr lang="en-US" smtClean="0"/>
              <a:t>3/28/2019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394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01142" y="2194560"/>
            <a:ext cx="15925561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0991911" y="4739647"/>
            <a:ext cx="2499741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01142" y="9875520"/>
            <a:ext cx="15925561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35061-2F74-46D4-9F8F-C77EF304855D}" type="datetimeFigureOut">
              <a:rPr lang="en-US" smtClean="0"/>
              <a:t>3/28/2019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014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35061-2F74-46D4-9F8F-C77EF304855D}" type="datetimeFigureOut">
              <a:rPr lang="en-US" smtClean="0"/>
              <a:t>3/28/2019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694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5335848" y="1752600"/>
            <a:ext cx="10647045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94713" y="1752600"/>
            <a:ext cx="31323915" cy="2789682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35061-2F74-46D4-9F8F-C77EF304855D}" type="datetimeFigureOut">
              <a:rPr lang="en-US" smtClean="0"/>
              <a:t>3/28/2019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549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94710" y="1752607"/>
            <a:ext cx="4258818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94710" y="8763000"/>
            <a:ext cx="4258818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94710" y="30510487"/>
            <a:ext cx="1110996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35061-2F74-46D4-9F8F-C77EF304855D}" type="datetimeFigureOut">
              <a:rPr lang="en-US" smtClean="0"/>
              <a:t>3/28/2019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356330" y="30510487"/>
            <a:ext cx="1666494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4872930" y="30510487"/>
            <a:ext cx="1110996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20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1.png"/><Relationship Id="rId7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3.svg"/><Relationship Id="rId4" Type="http://schemas.openxmlformats.org/officeDocument/2006/relationships/image" Target="../media/image2.pn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1.png"/><Relationship Id="rId7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3.svg"/><Relationship Id="rId4" Type="http://schemas.openxmlformats.org/officeDocument/2006/relationships/image" Target="../media/image2.png"/><Relationship Id="rId9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qr-code-generator.com/" TargetMode="External"/><Relationship Id="rId2" Type="http://schemas.openxmlformats.org/officeDocument/2006/relationships/hyperlink" Target="https://go.unl.edu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qrstuff.com/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1.png"/><Relationship Id="rId7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3.svg"/><Relationship Id="rId4" Type="http://schemas.openxmlformats.org/officeDocument/2006/relationships/image" Target="../media/image2.png"/><Relationship Id="rId9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1.png"/><Relationship Id="rId7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3.svg"/><Relationship Id="rId4" Type="http://schemas.openxmlformats.org/officeDocument/2006/relationships/image" Target="../media/image2.png"/><Relationship Id="rId9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678733BE-059C-47B7-9415-5ADF2F3024F1}"/>
              </a:ext>
            </a:extLst>
          </p:cNvPr>
          <p:cNvSpPr>
            <a:spLocks noChangeAspect="1"/>
          </p:cNvSpPr>
          <p:nvPr/>
        </p:nvSpPr>
        <p:spPr>
          <a:xfrm>
            <a:off x="39401612" y="0"/>
            <a:ext cx="10058400" cy="33196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i="1" dirty="0">
                <a:latin typeface="Lato" panose="020F0502020204030203" pitchFamily="34" charset="0"/>
                <a:cs typeface="Lato" panose="020F0502020204030203" pitchFamily="34" charset="0"/>
              </a:rPr>
              <a:t>Non-Cognitive Predictors of Student Success:</a:t>
            </a:r>
            <a:r>
              <a:rPr lang="en-US" i="1" dirty="0">
                <a:latin typeface="Lato" panose="020F0502020204030203" pitchFamily="34" charset="0"/>
                <a:cs typeface="Lato" panose="020F0502020204030203" pitchFamily="34" charset="0"/>
              </a:rPr>
              <a:t/>
            </a:r>
            <a:br>
              <a:rPr lang="en-US" i="1" dirty="0">
                <a:latin typeface="Lato" panose="020F0502020204030203" pitchFamily="34" charset="0"/>
                <a:cs typeface="Lato" panose="020F0502020204030203" pitchFamily="34" charset="0"/>
              </a:rPr>
            </a:br>
            <a:r>
              <a:rPr lang="en-US" i="1" dirty="0">
                <a:latin typeface="Lato" panose="020F0502020204030203" pitchFamily="34" charset="0"/>
                <a:cs typeface="Lato" panose="020F0502020204030203" pitchFamily="34" charset="0"/>
              </a:rPr>
              <a:t>A Predictive Validity Comparison Between Domestic and International Students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DC4359A-7BBB-495A-96DE-65574C0C88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0136" y="4530832"/>
            <a:ext cx="25976634" cy="10500320"/>
          </a:xfrm>
        </p:spPr>
        <p:txBody>
          <a:bodyPr anchor="t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US" sz="13900" dirty="0">
                <a:solidFill>
                  <a:schemeClr val="bg1"/>
                </a:solidFill>
                <a:latin typeface="Arial Black" panose="020B0A040201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Main finding goes here</a:t>
            </a:r>
            <a:r>
              <a:rPr lang="en-US" sz="139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, translated into </a:t>
            </a:r>
            <a:r>
              <a:rPr lang="en-US" sz="13900" dirty="0">
                <a:solidFill>
                  <a:schemeClr val="bg1"/>
                </a:solidFill>
                <a:latin typeface="Arial Black" panose="020B0A040201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plain English</a:t>
            </a:r>
            <a:r>
              <a:rPr lang="en-US" sz="139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. </a:t>
            </a:r>
            <a:r>
              <a:rPr lang="en-US" sz="13900" dirty="0">
                <a:solidFill>
                  <a:schemeClr val="bg1"/>
                </a:solidFill>
                <a:latin typeface="Arial Black" panose="020B0A040201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Emphasize</a:t>
            </a:r>
            <a:r>
              <a:rPr lang="en-US" sz="139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the important words.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0C5B857-0E51-4898-BAEF-B471D5E63813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10058400" cy="32918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Ideally a graph, if you have one. NBD if you include your money-graph in both sidebars.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Listing specific relationships you found is clearer than trying to summarize the results overall. But doing both is fine too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35B311-3C19-412C-ADE6-EB2E4158F366}"/>
              </a:ext>
            </a:extLst>
          </p:cNvPr>
          <p:cNvSpPr txBox="1"/>
          <p:nvPr/>
        </p:nvSpPr>
        <p:spPr>
          <a:xfrm>
            <a:off x="626708" y="5351994"/>
            <a:ext cx="8941232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latin typeface="Arial Black" panose="020B0A04020102020204" pitchFamily="34" charset="0"/>
                <a:cs typeface="Arial" panose="020B0604020202020204" pitchFamily="34" charset="0"/>
              </a:rPr>
              <a:t>INTRO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Just give context for the gap you’re filling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You’re not going to get yelled at if you don’t cite the 5 papers from 1937 that defined this construct. This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aint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no lit review. They’ll download your paper if they want that.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4800" b="1" dirty="0" smtClean="0">
                <a:latin typeface="Arial Black" panose="020B0A04020102020204" pitchFamily="34" charset="0"/>
                <a:cs typeface="Arial" panose="020B0604020202020204" pitchFamily="34" charset="0"/>
              </a:rPr>
              <a:t>METHODS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Measures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you collected.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What you tested for (i.e., the predictor and outcome relationships you looked for).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Statistical techniques you used.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244B05-C5D7-4580-8933-5B2F47EB56B0}"/>
              </a:ext>
            </a:extLst>
          </p:cNvPr>
          <p:cNvSpPr txBox="1"/>
          <p:nvPr/>
        </p:nvSpPr>
        <p:spPr>
          <a:xfrm>
            <a:off x="626708" y="999996"/>
            <a:ext cx="914884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i="1" dirty="0">
                <a:latin typeface="Arial Black" panose="020B0A04020102020204" pitchFamily="34" charset="0"/>
                <a:cs typeface="Lato" panose="020F0502020204030203" pitchFamily="34" charset="0"/>
              </a:rPr>
              <a:t>Title</a:t>
            </a:r>
            <a:r>
              <a:rPr lang="en-US" sz="5400" b="1" i="1" dirty="0">
                <a:latin typeface="Arial Black" panose="020B0A04020102020204" pitchFamily="34" charset="0"/>
                <a:cs typeface="Lato" panose="020F0502020204030203" pitchFamily="34" charset="0"/>
              </a:rPr>
              <a:t>:</a:t>
            </a:r>
            <a:r>
              <a:rPr lang="en-US" sz="5400" i="1" dirty="0">
                <a:latin typeface="Lato" panose="020F0502020204030203" pitchFamily="34" charset="0"/>
                <a:cs typeface="Lato" panose="020F0502020204030203" pitchFamily="34" charset="0"/>
              </a:rPr>
              <a:t/>
            </a:r>
            <a:br>
              <a:rPr lang="en-US" sz="5400" i="1" dirty="0">
                <a:latin typeface="Lato" panose="020F0502020204030203" pitchFamily="34" charset="0"/>
                <a:cs typeface="Lato" panose="020F0502020204030203" pitchFamily="34" charset="0"/>
              </a:rPr>
            </a:br>
            <a:r>
              <a:rPr lang="en-US" sz="4400" i="1" dirty="0">
                <a:latin typeface="Arial" panose="020B0604020202020204" pitchFamily="34" charset="0"/>
                <a:cs typeface="Arial" panose="020B0604020202020204" pitchFamily="34" charset="0"/>
              </a:rPr>
              <a:t>Subtitle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7DC07A8-5A9F-4CC0-AEFE-B85CA7196E38}"/>
              </a:ext>
            </a:extLst>
          </p:cNvPr>
          <p:cNvGrpSpPr/>
          <p:nvPr/>
        </p:nvGrpSpPr>
        <p:grpSpPr>
          <a:xfrm>
            <a:off x="812938" y="3419688"/>
            <a:ext cx="7889785" cy="1200329"/>
            <a:chOff x="634276" y="6195094"/>
            <a:chExt cx="7889785" cy="120032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4F9E57F-C64F-4827-8C49-BB9DBDC073C7}"/>
                </a:ext>
              </a:extLst>
            </p:cNvPr>
            <p:cNvSpPr txBox="1"/>
            <p:nvPr/>
          </p:nvSpPr>
          <p:spPr>
            <a:xfrm>
              <a:off x="1006739" y="6195094"/>
              <a:ext cx="751732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0"/>
                </a:spcBef>
              </a:pPr>
              <a:r>
                <a:rPr lang="en-US" sz="3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" panose="020F0502020204030203" pitchFamily="34" charset="0"/>
                  <a:cs typeface="Lato" panose="020F0502020204030203" pitchFamily="34" charset="0"/>
                </a:rPr>
                <a:t>Presenter Name</a:t>
              </a:r>
              <a:r>
                <a:rPr 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" panose="020F0502020204030203" pitchFamily="34" charset="0"/>
                  <a:cs typeface="Lato" panose="020F0502020204030203" pitchFamily="34" charset="0"/>
                </a:rPr>
                <a:t>, author2, </a:t>
              </a:r>
              <a:br>
                <a:rPr 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" panose="020F0502020204030203" pitchFamily="34" charset="0"/>
                  <a:cs typeface="Lato" panose="020F0502020204030203" pitchFamily="34" charset="0"/>
                </a:rPr>
              </a:br>
              <a:r>
                <a:rPr 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" panose="020F0502020204030203" pitchFamily="34" charset="0"/>
                  <a:cs typeface="Lato" panose="020F0502020204030203" pitchFamily="34" charset="0"/>
                </a:rPr>
                <a:t>author3, author4</a:t>
              </a:r>
              <a:endParaRPr lang="en-US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20" name="Graphic 18">
              <a:extLst>
                <a:ext uri="{FF2B5EF4-FFF2-40B4-BE49-F238E27FC236}">
                  <a16:creationId xmlns:a16="http://schemas.microsoft.com/office/drawing/2014/main" id="{BDF411EE-4753-4C32-9DAF-D5DA024A3893}"/>
                </a:ext>
              </a:extLst>
            </p:cNvPr>
            <p:cNvSpPr/>
            <p:nvPr/>
          </p:nvSpPr>
          <p:spPr>
            <a:xfrm>
              <a:off x="634276" y="6265064"/>
              <a:ext cx="360430" cy="335196"/>
            </a:xfrm>
            <a:custGeom>
              <a:avLst/>
              <a:gdLst>
                <a:gd name="connsiteX0" fmla="*/ 310594 w 327663"/>
                <a:gd name="connsiteY0" fmla="*/ 219906 h 335196"/>
                <a:gd name="connsiteX1" fmla="*/ 246568 w 327663"/>
                <a:gd name="connsiteY1" fmla="*/ 176217 h 335196"/>
                <a:gd name="connsiteX2" fmla="*/ 212295 w 327663"/>
                <a:gd name="connsiteY2" fmla="*/ 176217 h 335196"/>
                <a:gd name="connsiteX3" fmla="*/ 165217 w 327663"/>
                <a:gd name="connsiteY3" fmla="*/ 189022 h 335196"/>
                <a:gd name="connsiteX4" fmla="*/ 118138 w 327663"/>
                <a:gd name="connsiteY4" fmla="*/ 176217 h 335196"/>
                <a:gd name="connsiteX5" fmla="*/ 83866 w 327663"/>
                <a:gd name="connsiteY5" fmla="*/ 176217 h 335196"/>
                <a:gd name="connsiteX6" fmla="*/ 19839 w 327663"/>
                <a:gd name="connsiteY6" fmla="*/ 219906 h 335196"/>
                <a:gd name="connsiteX7" fmla="*/ 1385 w 327663"/>
                <a:gd name="connsiteY7" fmla="*/ 299750 h 335196"/>
                <a:gd name="connsiteX8" fmla="*/ 165970 w 327663"/>
                <a:gd name="connsiteY8" fmla="*/ 335529 h 335196"/>
                <a:gd name="connsiteX9" fmla="*/ 329802 w 327663"/>
                <a:gd name="connsiteY9" fmla="*/ 299750 h 335196"/>
                <a:gd name="connsiteX10" fmla="*/ 310594 w 327663"/>
                <a:gd name="connsiteY10" fmla="*/ 219906 h 335196"/>
                <a:gd name="connsiteX11" fmla="*/ 165593 w 327663"/>
                <a:gd name="connsiteY11" fmla="*/ 154749 h 335196"/>
                <a:gd name="connsiteX12" fmla="*/ 242425 w 327663"/>
                <a:gd name="connsiteY12" fmla="*/ 77918 h 335196"/>
                <a:gd name="connsiteX13" fmla="*/ 165593 w 327663"/>
                <a:gd name="connsiteY13" fmla="*/ 1086 h 335196"/>
                <a:gd name="connsiteX14" fmla="*/ 88762 w 327663"/>
                <a:gd name="connsiteY14" fmla="*/ 77918 h 335196"/>
                <a:gd name="connsiteX15" fmla="*/ 165593 w 327663"/>
                <a:gd name="connsiteY15" fmla="*/ 154749 h 33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27663" h="335196">
                  <a:moveTo>
                    <a:pt x="310594" y="219906"/>
                  </a:moveTo>
                  <a:cubicBezTo>
                    <a:pt x="287243" y="179983"/>
                    <a:pt x="246568" y="176217"/>
                    <a:pt x="246568" y="176217"/>
                  </a:cubicBezTo>
                  <a:lnTo>
                    <a:pt x="212295" y="176217"/>
                  </a:lnTo>
                  <a:cubicBezTo>
                    <a:pt x="198360" y="184126"/>
                    <a:pt x="182541" y="189022"/>
                    <a:pt x="165217" y="189022"/>
                  </a:cubicBezTo>
                  <a:cubicBezTo>
                    <a:pt x="147892" y="189022"/>
                    <a:pt x="132074" y="184503"/>
                    <a:pt x="118138" y="176217"/>
                  </a:cubicBezTo>
                  <a:lnTo>
                    <a:pt x="83866" y="176217"/>
                  </a:lnTo>
                  <a:cubicBezTo>
                    <a:pt x="83866" y="176217"/>
                    <a:pt x="43190" y="179983"/>
                    <a:pt x="19839" y="219906"/>
                  </a:cubicBezTo>
                  <a:cubicBezTo>
                    <a:pt x="-2758" y="259828"/>
                    <a:pt x="1385" y="299750"/>
                    <a:pt x="1385" y="299750"/>
                  </a:cubicBezTo>
                  <a:cubicBezTo>
                    <a:pt x="1385" y="299750"/>
                    <a:pt x="37164" y="335529"/>
                    <a:pt x="165970" y="335529"/>
                  </a:cubicBezTo>
                  <a:cubicBezTo>
                    <a:pt x="294776" y="335529"/>
                    <a:pt x="329802" y="299750"/>
                    <a:pt x="329802" y="299750"/>
                  </a:cubicBezTo>
                  <a:cubicBezTo>
                    <a:pt x="329802" y="299750"/>
                    <a:pt x="333945" y="259828"/>
                    <a:pt x="310594" y="219906"/>
                  </a:cubicBezTo>
                  <a:close/>
                  <a:moveTo>
                    <a:pt x="165593" y="154749"/>
                  </a:moveTo>
                  <a:cubicBezTo>
                    <a:pt x="208152" y="154749"/>
                    <a:pt x="242425" y="120477"/>
                    <a:pt x="242425" y="77918"/>
                  </a:cubicBezTo>
                  <a:cubicBezTo>
                    <a:pt x="242425" y="35359"/>
                    <a:pt x="208152" y="1086"/>
                    <a:pt x="165593" y="1086"/>
                  </a:cubicBezTo>
                  <a:cubicBezTo>
                    <a:pt x="123035" y="1086"/>
                    <a:pt x="88762" y="35736"/>
                    <a:pt x="88762" y="77918"/>
                  </a:cubicBezTo>
                  <a:cubicBezTo>
                    <a:pt x="88762" y="120477"/>
                    <a:pt x="123035" y="154749"/>
                    <a:pt x="165593" y="154749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36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FCAC4B58-8623-4DBE-951A-DDF821787031}"/>
              </a:ext>
            </a:extLst>
          </p:cNvPr>
          <p:cNvSpPr txBox="1"/>
          <p:nvPr/>
        </p:nvSpPr>
        <p:spPr>
          <a:xfrm>
            <a:off x="39997205" y="999996"/>
            <a:ext cx="8849405" cy="10248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AMMO BAR</a:t>
            </a:r>
          </a:p>
          <a:p>
            <a:endParaRPr lang="en-US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5400" b="1" dirty="0">
                <a:latin typeface="Arial" panose="020B0604020202020204" pitchFamily="34" charset="0"/>
                <a:cs typeface="Arial" panose="020B0604020202020204" pitchFamily="34" charset="0"/>
              </a:rPr>
              <a:t>Delete this and replace it with your…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Extra Graphs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Extra Correlation tables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Extra Figures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Extra nuance that you’re worried about leaving out.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Keep it messy! This section is just for you.</a:t>
            </a:r>
          </a:p>
        </p:txBody>
      </p:sp>
      <p:sp>
        <p:nvSpPr>
          <p:cNvPr id="9" name="Graphic 7">
            <a:extLst>
              <a:ext uri="{FF2B5EF4-FFF2-40B4-BE49-F238E27FC236}">
                <a16:creationId xmlns:a16="http://schemas.microsoft.com/office/drawing/2014/main" id="{9914F9AF-0FB9-4924-8DCA-B46EEB713FE9}"/>
              </a:ext>
            </a:extLst>
          </p:cNvPr>
          <p:cNvSpPr/>
          <p:nvPr/>
        </p:nvSpPr>
        <p:spPr>
          <a:xfrm>
            <a:off x="12421700" y="29136378"/>
            <a:ext cx="1256803" cy="2173929"/>
          </a:xfrm>
          <a:custGeom>
            <a:avLst/>
            <a:gdLst>
              <a:gd name="connsiteX0" fmla="*/ 321256 w 2089376"/>
              <a:gd name="connsiteY0" fmla="*/ 0 h 3614056"/>
              <a:gd name="connsiteX1" fmla="*/ 0 w 2089376"/>
              <a:gd name="connsiteY1" fmla="*/ 321256 h 3614056"/>
              <a:gd name="connsiteX2" fmla="*/ 0 w 2089376"/>
              <a:gd name="connsiteY2" fmla="*/ 3292801 h 3614056"/>
              <a:gd name="connsiteX3" fmla="*/ 321256 w 2089376"/>
              <a:gd name="connsiteY3" fmla="*/ 3614057 h 3614056"/>
              <a:gd name="connsiteX4" fmla="*/ 1815047 w 2089376"/>
              <a:gd name="connsiteY4" fmla="*/ 3614057 h 3614056"/>
              <a:gd name="connsiteX5" fmla="*/ 2136303 w 2089376"/>
              <a:gd name="connsiteY5" fmla="*/ 3292801 h 3614056"/>
              <a:gd name="connsiteX6" fmla="*/ 2136303 w 2089376"/>
              <a:gd name="connsiteY6" fmla="*/ 321256 h 3614056"/>
              <a:gd name="connsiteX7" fmla="*/ 1815047 w 2089376"/>
              <a:gd name="connsiteY7" fmla="*/ 0 h 3614056"/>
              <a:gd name="connsiteX8" fmla="*/ 321256 w 2089376"/>
              <a:gd name="connsiteY8" fmla="*/ 0 h 3614056"/>
              <a:gd name="connsiteX9" fmla="*/ 889115 w 2089376"/>
              <a:gd name="connsiteY9" fmla="*/ 309397 h 3614056"/>
              <a:gd name="connsiteX10" fmla="*/ 1247302 w 2089376"/>
              <a:gd name="connsiteY10" fmla="*/ 309397 h 3614056"/>
              <a:gd name="connsiteX11" fmla="*/ 1289936 w 2089376"/>
              <a:gd name="connsiteY11" fmla="*/ 369650 h 3614056"/>
              <a:gd name="connsiteX12" fmla="*/ 1247302 w 2089376"/>
              <a:gd name="connsiteY12" fmla="*/ 429903 h 3614056"/>
              <a:gd name="connsiteX13" fmla="*/ 889115 w 2089376"/>
              <a:gd name="connsiteY13" fmla="*/ 429903 h 3614056"/>
              <a:gd name="connsiteX14" fmla="*/ 846480 w 2089376"/>
              <a:gd name="connsiteY14" fmla="*/ 369650 h 3614056"/>
              <a:gd name="connsiteX15" fmla="*/ 889115 w 2089376"/>
              <a:gd name="connsiteY15" fmla="*/ 309397 h 3614056"/>
              <a:gd name="connsiteX16" fmla="*/ 176468 w 2089376"/>
              <a:gd name="connsiteY16" fmla="*/ 738905 h 3614056"/>
              <a:gd name="connsiteX17" fmla="*/ 1959892 w 2089376"/>
              <a:gd name="connsiteY17" fmla="*/ 738905 h 3614056"/>
              <a:gd name="connsiteX18" fmla="*/ 1959892 w 2089376"/>
              <a:gd name="connsiteY18" fmla="*/ 2875208 h 3614056"/>
              <a:gd name="connsiteX19" fmla="*/ 176468 w 2089376"/>
              <a:gd name="connsiteY19" fmla="*/ 2875208 h 3614056"/>
              <a:gd name="connsiteX20" fmla="*/ 176468 w 2089376"/>
              <a:gd name="connsiteY20" fmla="*/ 738905 h 3614056"/>
              <a:gd name="connsiteX21" fmla="*/ 1068180 w 2089376"/>
              <a:gd name="connsiteY21" fmla="*/ 3045747 h 3614056"/>
              <a:gd name="connsiteX22" fmla="*/ 1068180 w 2089376"/>
              <a:gd name="connsiteY22" fmla="*/ 3045747 h 3614056"/>
              <a:gd name="connsiteX23" fmla="*/ 1267066 w 2089376"/>
              <a:gd name="connsiteY23" fmla="*/ 3244633 h 3614056"/>
              <a:gd name="connsiteX24" fmla="*/ 1267066 w 2089376"/>
              <a:gd name="connsiteY24" fmla="*/ 3244633 h 3614056"/>
              <a:gd name="connsiteX25" fmla="*/ 1267066 w 2089376"/>
              <a:gd name="connsiteY25" fmla="*/ 3244633 h 3614056"/>
              <a:gd name="connsiteX26" fmla="*/ 1267066 w 2089376"/>
              <a:gd name="connsiteY26" fmla="*/ 3244633 h 3614056"/>
              <a:gd name="connsiteX27" fmla="*/ 1068180 w 2089376"/>
              <a:gd name="connsiteY27" fmla="*/ 3443519 h 3614056"/>
              <a:gd name="connsiteX28" fmla="*/ 1068180 w 2089376"/>
              <a:gd name="connsiteY28" fmla="*/ 3443519 h 3614056"/>
              <a:gd name="connsiteX29" fmla="*/ 1068180 w 2089376"/>
              <a:gd name="connsiteY29" fmla="*/ 3443519 h 3614056"/>
              <a:gd name="connsiteX30" fmla="*/ 1068180 w 2089376"/>
              <a:gd name="connsiteY30" fmla="*/ 3443519 h 3614056"/>
              <a:gd name="connsiteX31" fmla="*/ 869294 w 2089376"/>
              <a:gd name="connsiteY31" fmla="*/ 3244633 h 3614056"/>
              <a:gd name="connsiteX32" fmla="*/ 869294 w 2089376"/>
              <a:gd name="connsiteY32" fmla="*/ 3244633 h 3614056"/>
              <a:gd name="connsiteX33" fmla="*/ 869294 w 2089376"/>
              <a:gd name="connsiteY33" fmla="*/ 3244633 h 3614056"/>
              <a:gd name="connsiteX34" fmla="*/ 869294 w 2089376"/>
              <a:gd name="connsiteY34" fmla="*/ 3244633 h 3614056"/>
              <a:gd name="connsiteX35" fmla="*/ 1068180 w 2089376"/>
              <a:gd name="connsiteY35" fmla="*/ 3045747 h 3614056"/>
              <a:gd name="connsiteX36" fmla="*/ 1068180 w 2089376"/>
              <a:gd name="connsiteY36" fmla="*/ 3045747 h 3614056"/>
              <a:gd name="connsiteX37" fmla="*/ 1068180 w 2089376"/>
              <a:gd name="connsiteY37" fmla="*/ 3045747 h 3614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089376" h="3614056">
                <a:moveTo>
                  <a:pt x="321256" y="0"/>
                </a:moveTo>
                <a:cubicBezTo>
                  <a:pt x="144562" y="0"/>
                  <a:pt x="0" y="144562"/>
                  <a:pt x="0" y="321256"/>
                </a:cubicBezTo>
                <a:lnTo>
                  <a:pt x="0" y="3292801"/>
                </a:lnTo>
                <a:cubicBezTo>
                  <a:pt x="0" y="3469495"/>
                  <a:pt x="144562" y="3614057"/>
                  <a:pt x="321256" y="3614057"/>
                </a:cubicBezTo>
                <a:lnTo>
                  <a:pt x="1815047" y="3614057"/>
                </a:lnTo>
                <a:cubicBezTo>
                  <a:pt x="1991741" y="3614057"/>
                  <a:pt x="2136303" y="3469495"/>
                  <a:pt x="2136303" y="3292801"/>
                </a:cubicBezTo>
                <a:lnTo>
                  <a:pt x="2136303" y="321256"/>
                </a:lnTo>
                <a:cubicBezTo>
                  <a:pt x="2136303" y="144562"/>
                  <a:pt x="1991741" y="0"/>
                  <a:pt x="1815047" y="0"/>
                </a:cubicBezTo>
                <a:lnTo>
                  <a:pt x="321256" y="0"/>
                </a:lnTo>
                <a:close/>
                <a:moveTo>
                  <a:pt x="889115" y="309397"/>
                </a:moveTo>
                <a:lnTo>
                  <a:pt x="1247302" y="309397"/>
                </a:lnTo>
                <a:cubicBezTo>
                  <a:pt x="1270849" y="309397"/>
                  <a:pt x="1289936" y="336390"/>
                  <a:pt x="1289936" y="369650"/>
                </a:cubicBezTo>
                <a:cubicBezTo>
                  <a:pt x="1289936" y="402911"/>
                  <a:pt x="1270849" y="429903"/>
                  <a:pt x="1247302" y="429903"/>
                </a:cubicBezTo>
                <a:lnTo>
                  <a:pt x="889115" y="429903"/>
                </a:lnTo>
                <a:cubicBezTo>
                  <a:pt x="865567" y="429903"/>
                  <a:pt x="846480" y="402911"/>
                  <a:pt x="846480" y="369650"/>
                </a:cubicBezTo>
                <a:cubicBezTo>
                  <a:pt x="846480" y="336390"/>
                  <a:pt x="865567" y="309397"/>
                  <a:pt x="889115" y="309397"/>
                </a:cubicBezTo>
                <a:close/>
                <a:moveTo>
                  <a:pt x="176468" y="738905"/>
                </a:moveTo>
                <a:lnTo>
                  <a:pt x="1959892" y="738905"/>
                </a:lnTo>
                <a:lnTo>
                  <a:pt x="1959892" y="2875208"/>
                </a:lnTo>
                <a:lnTo>
                  <a:pt x="176468" y="2875208"/>
                </a:lnTo>
                <a:lnTo>
                  <a:pt x="176468" y="738905"/>
                </a:lnTo>
                <a:close/>
                <a:moveTo>
                  <a:pt x="1068180" y="3045747"/>
                </a:moveTo>
                <a:cubicBezTo>
                  <a:pt x="1068180" y="3045747"/>
                  <a:pt x="1068180" y="3045747"/>
                  <a:pt x="1068180" y="3045747"/>
                </a:cubicBezTo>
                <a:cubicBezTo>
                  <a:pt x="1178013" y="3045747"/>
                  <a:pt x="1267066" y="3134799"/>
                  <a:pt x="1267066" y="3244633"/>
                </a:cubicBezTo>
                <a:cubicBezTo>
                  <a:pt x="1267066" y="3244633"/>
                  <a:pt x="1267066" y="3244633"/>
                  <a:pt x="1267066" y="3244633"/>
                </a:cubicBezTo>
                <a:lnTo>
                  <a:pt x="1267066" y="3244633"/>
                </a:lnTo>
                <a:cubicBezTo>
                  <a:pt x="1267066" y="3244633"/>
                  <a:pt x="1267066" y="3244633"/>
                  <a:pt x="1267066" y="3244633"/>
                </a:cubicBezTo>
                <a:cubicBezTo>
                  <a:pt x="1267066" y="3354466"/>
                  <a:pt x="1178013" y="3443519"/>
                  <a:pt x="1068180" y="3443519"/>
                </a:cubicBezTo>
                <a:cubicBezTo>
                  <a:pt x="1068180" y="3443519"/>
                  <a:pt x="1068180" y="3443519"/>
                  <a:pt x="1068180" y="3443519"/>
                </a:cubicBezTo>
                <a:lnTo>
                  <a:pt x="1068180" y="3443519"/>
                </a:lnTo>
                <a:cubicBezTo>
                  <a:pt x="1068180" y="3443519"/>
                  <a:pt x="1068180" y="3443519"/>
                  <a:pt x="1068180" y="3443519"/>
                </a:cubicBezTo>
                <a:cubicBezTo>
                  <a:pt x="958346" y="3443519"/>
                  <a:pt x="869294" y="3354466"/>
                  <a:pt x="869294" y="3244633"/>
                </a:cubicBezTo>
                <a:cubicBezTo>
                  <a:pt x="869294" y="3244633"/>
                  <a:pt x="869294" y="3244633"/>
                  <a:pt x="869294" y="3244633"/>
                </a:cubicBezTo>
                <a:lnTo>
                  <a:pt x="869294" y="3244633"/>
                </a:lnTo>
                <a:cubicBezTo>
                  <a:pt x="869294" y="3244633"/>
                  <a:pt x="869294" y="3244633"/>
                  <a:pt x="869294" y="3244633"/>
                </a:cubicBezTo>
                <a:cubicBezTo>
                  <a:pt x="869294" y="3134799"/>
                  <a:pt x="958346" y="3045747"/>
                  <a:pt x="1068180" y="3045747"/>
                </a:cubicBezTo>
                <a:cubicBezTo>
                  <a:pt x="1068180" y="3045747"/>
                  <a:pt x="1068180" y="3045747"/>
                  <a:pt x="1068180" y="3045747"/>
                </a:cubicBezTo>
                <a:lnTo>
                  <a:pt x="1068180" y="3045747"/>
                </a:lnTo>
                <a:close/>
              </a:path>
            </a:pathLst>
          </a:custGeom>
          <a:solidFill>
            <a:srgbClr val="FEFDFA"/>
          </a:solidFill>
          <a:ln w="56406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15520EB-0F65-403D-A973-B17B2A4C2E9D}"/>
              </a:ext>
            </a:extLst>
          </p:cNvPr>
          <p:cNvSpPr txBox="1"/>
          <p:nvPr/>
        </p:nvSpPr>
        <p:spPr>
          <a:xfrm>
            <a:off x="14035185" y="29438512"/>
            <a:ext cx="78777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FEFD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Take a picture to </a:t>
            </a:r>
            <a:br>
              <a:rPr lang="en-US" sz="4800" dirty="0">
                <a:solidFill>
                  <a:srgbClr val="FEFDFA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800" b="1" dirty="0">
                <a:solidFill>
                  <a:srgbClr val="FEFD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download the full pape</a:t>
            </a:r>
            <a:r>
              <a:rPr lang="en-US" sz="4800" dirty="0">
                <a:solidFill>
                  <a:srgbClr val="FEFD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74F99D74-1FE2-47E2-9103-2118C7620943}"/>
              </a:ext>
            </a:extLst>
          </p:cNvPr>
          <p:cNvCxnSpPr>
            <a:cxnSpLocks/>
          </p:cNvCxnSpPr>
          <p:nvPr/>
        </p:nvCxnSpPr>
        <p:spPr>
          <a:xfrm flipV="1">
            <a:off x="13080408" y="28526672"/>
            <a:ext cx="0" cy="453520"/>
          </a:xfrm>
          <a:prstGeom prst="straightConnector1">
            <a:avLst/>
          </a:prstGeom>
          <a:ln w="66675">
            <a:solidFill>
              <a:srgbClr val="FEFDFA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CDB5C0A9-48EF-4957-80A2-5853678941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34" y="28875361"/>
            <a:ext cx="8830395" cy="3532158"/>
          </a:xfrm>
          <a:prstGeom prst="rect">
            <a:avLst/>
          </a:prstGeom>
        </p:spPr>
      </p:pic>
      <p:sp>
        <p:nvSpPr>
          <p:cNvPr id="525" name="Rectangle 524">
            <a:extLst>
              <a:ext uri="{FF2B5EF4-FFF2-40B4-BE49-F238E27FC236}">
                <a16:creationId xmlns:a16="http://schemas.microsoft.com/office/drawing/2014/main" id="{4DD8B597-E83B-44EA-B4E5-8C0BE9DCC038}"/>
              </a:ext>
            </a:extLst>
          </p:cNvPr>
          <p:cNvSpPr/>
          <p:nvPr/>
        </p:nvSpPr>
        <p:spPr>
          <a:xfrm>
            <a:off x="12380137" y="24002020"/>
            <a:ext cx="4488138" cy="44214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27" name="Graphic 526">
            <a:extLst>
              <a:ext uri="{FF2B5EF4-FFF2-40B4-BE49-F238E27FC236}">
                <a16:creationId xmlns:a16="http://schemas.microsoft.com/office/drawing/2014/main" id="{41D38C52-D231-46A8-8C70-CD73D3D5ED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2594269" y="24157764"/>
            <a:ext cx="4059874" cy="405987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26707" y="22820937"/>
            <a:ext cx="8546321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>
                <a:latin typeface="Arial Black" panose="020B0A04020102020204" pitchFamily="34" charset="0"/>
                <a:cs typeface="Arial" panose="020B0604020202020204" pitchFamily="34" charset="0"/>
              </a:rPr>
              <a:t>DISCUSSION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“If this result actually generalized and I didn’t have to humbly disclaim the possibility of a thousand confounds and limitations, it would imply that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….”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6707" y="12319624"/>
            <a:ext cx="8941233" cy="10066391"/>
            <a:chOff x="626707" y="12898146"/>
            <a:chExt cx="8941233" cy="1006639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707" y="13693792"/>
              <a:ext cx="8546321" cy="6381253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626707" y="12898146"/>
              <a:ext cx="85110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4800" b="1" dirty="0" smtClean="0">
                  <a:latin typeface="Arial Black" panose="020B0A04020102020204" pitchFamily="34" charset="0"/>
                  <a:cs typeface="Arial" panose="020B0604020202020204" pitchFamily="34" charset="0"/>
                </a:rPr>
                <a:t>RESULTS</a:t>
              </a:r>
              <a:endParaRPr lang="en-US" sz="4800" b="1" dirty="0"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626707" y="20409992"/>
              <a:ext cx="8941233" cy="25545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71500" indent="-571500">
                <a:buFont typeface="Arial" panose="020B0604020202020204" pitchFamily="34" charset="0"/>
                <a:buChar char="•"/>
              </a:pPr>
              <a:r>
                <a:rPr lang="en-US" sz="3200" dirty="0">
                  <a:latin typeface="Arial" panose="020B0604020202020204" pitchFamily="34" charset="0"/>
                  <a:cs typeface="Arial" panose="020B0604020202020204" pitchFamily="34" charset="0"/>
                </a:rPr>
                <a:t>Ideally a graph, if you have one. NBD if you include your money-graph in both sidebars.</a:t>
              </a:r>
            </a:p>
            <a:p>
              <a:pPr marL="571500" indent="-571500">
                <a:buFont typeface="Arial" panose="020B0604020202020204" pitchFamily="34" charset="0"/>
                <a:buChar char="•"/>
              </a:pPr>
              <a:r>
                <a:rPr lang="en-US" sz="3200" dirty="0">
                  <a:latin typeface="Arial" panose="020B0604020202020204" pitchFamily="34" charset="0"/>
                  <a:cs typeface="Arial" panose="020B0604020202020204" pitchFamily="34" charset="0"/>
                </a:rPr>
                <a:t>Listing specific relationships you found is clearer than trying to summarize the results overall. But doing both is fine too.</a:t>
              </a:r>
            </a:p>
          </p:txBody>
        </p:sp>
      </p:grpSp>
      <p:sp>
        <p:nvSpPr>
          <p:cNvPr id="21" name="Rectangle 20"/>
          <p:cNvSpPr/>
          <p:nvPr/>
        </p:nvSpPr>
        <p:spPr>
          <a:xfrm>
            <a:off x="626707" y="26605411"/>
            <a:ext cx="89412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Fill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this space up as much as you need to, and feel free to include </a:t>
            </a:r>
            <a:r>
              <a:rPr lang="en-US" sz="3200" i="1" dirty="0">
                <a:latin typeface="Arial" panose="020B0604020202020204" pitchFamily="34" charset="0"/>
                <a:cs typeface="Arial" panose="020B0604020202020204" pitchFamily="34" charset="0"/>
              </a:rPr>
              <a:t>essential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figures and table-data but keep it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skimmable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7205" y="12003465"/>
            <a:ext cx="8849405" cy="459488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7567" y="17543385"/>
            <a:ext cx="8168680" cy="459488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7567" y="23250856"/>
            <a:ext cx="8168680" cy="441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8565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678733BE-059C-47B7-9415-5ADF2F3024F1}"/>
              </a:ext>
            </a:extLst>
          </p:cNvPr>
          <p:cNvSpPr>
            <a:spLocks noChangeAspect="1"/>
          </p:cNvSpPr>
          <p:nvPr/>
        </p:nvSpPr>
        <p:spPr>
          <a:xfrm>
            <a:off x="39401612" y="0"/>
            <a:ext cx="10058400" cy="33196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i="1" dirty="0">
                <a:latin typeface="Lato" panose="020F0502020204030203" pitchFamily="34" charset="0"/>
                <a:cs typeface="Lato" panose="020F0502020204030203" pitchFamily="34" charset="0"/>
              </a:rPr>
              <a:t>Non-Cognitive Predictors of Student Success:</a:t>
            </a:r>
            <a:r>
              <a:rPr lang="en-US" i="1" dirty="0">
                <a:latin typeface="Lato" panose="020F0502020204030203" pitchFamily="34" charset="0"/>
                <a:cs typeface="Lato" panose="020F0502020204030203" pitchFamily="34" charset="0"/>
              </a:rPr>
              <a:t/>
            </a:r>
            <a:br>
              <a:rPr lang="en-US" i="1" dirty="0">
                <a:latin typeface="Lato" panose="020F0502020204030203" pitchFamily="34" charset="0"/>
                <a:cs typeface="Lato" panose="020F0502020204030203" pitchFamily="34" charset="0"/>
              </a:rPr>
            </a:br>
            <a:r>
              <a:rPr lang="en-US" i="1" dirty="0">
                <a:latin typeface="Lato" panose="020F0502020204030203" pitchFamily="34" charset="0"/>
                <a:cs typeface="Lato" panose="020F0502020204030203" pitchFamily="34" charset="0"/>
              </a:rPr>
              <a:t>A Predictive Validity Comparison Between Domestic and International Students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DC4359A-7BBB-495A-96DE-65574C0C88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0136" y="4530832"/>
            <a:ext cx="25976634" cy="10500320"/>
          </a:xfrm>
        </p:spPr>
        <p:txBody>
          <a:bodyPr anchor="t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US" sz="13900" dirty="0">
                <a:solidFill>
                  <a:schemeClr val="bg1"/>
                </a:solidFill>
                <a:latin typeface="Arial Black" panose="020B0A040201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Main finding goes here</a:t>
            </a:r>
            <a:r>
              <a:rPr lang="en-US" sz="139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, translated into </a:t>
            </a:r>
            <a:r>
              <a:rPr lang="en-US" sz="13900" dirty="0">
                <a:solidFill>
                  <a:schemeClr val="bg1"/>
                </a:solidFill>
                <a:latin typeface="Arial Black" panose="020B0A040201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plain English</a:t>
            </a:r>
            <a:r>
              <a:rPr lang="en-US" sz="139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. </a:t>
            </a:r>
            <a:r>
              <a:rPr lang="en-US" sz="13900" dirty="0">
                <a:solidFill>
                  <a:schemeClr val="bg1"/>
                </a:solidFill>
                <a:latin typeface="Arial Black" panose="020B0A040201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Emphasize</a:t>
            </a:r>
            <a:r>
              <a:rPr lang="en-US" sz="139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the important words.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0C5B857-0E51-4898-BAEF-B471D5E63813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10058400" cy="32918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Ideally a graph, if you have one. NBD if you include your money-graph in both sidebars.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Listing specific relationships you found is clearer than trying to summarize the results overall. But doing both is fine too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35B311-3C19-412C-ADE6-EB2E4158F366}"/>
              </a:ext>
            </a:extLst>
          </p:cNvPr>
          <p:cNvSpPr txBox="1"/>
          <p:nvPr/>
        </p:nvSpPr>
        <p:spPr>
          <a:xfrm>
            <a:off x="626708" y="5351994"/>
            <a:ext cx="8941232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latin typeface="Arial Black" panose="020B0A04020102020204" pitchFamily="34" charset="0"/>
                <a:cs typeface="Arial" panose="020B0604020202020204" pitchFamily="34" charset="0"/>
              </a:rPr>
              <a:t>INTRO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Just give context for the gap you’re filling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You’re not going to get yelled at if you don’t cite the 5 papers from 1937 that defined this construct. This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aint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no lit review. They’ll download your paper if they want that.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4800" b="1" dirty="0" smtClean="0">
                <a:latin typeface="Arial Black" panose="020B0A04020102020204" pitchFamily="34" charset="0"/>
                <a:cs typeface="Arial" panose="020B0604020202020204" pitchFamily="34" charset="0"/>
              </a:rPr>
              <a:t>METHODS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Measures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you collected.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What you tested for (i.e., the predictor and outcome relationships you looked for).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Statistical techniques you used.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244B05-C5D7-4580-8933-5B2F47EB56B0}"/>
              </a:ext>
            </a:extLst>
          </p:cNvPr>
          <p:cNvSpPr txBox="1"/>
          <p:nvPr/>
        </p:nvSpPr>
        <p:spPr>
          <a:xfrm>
            <a:off x="626708" y="999996"/>
            <a:ext cx="914884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i="1" dirty="0">
                <a:latin typeface="Arial Black" panose="020B0A04020102020204" pitchFamily="34" charset="0"/>
                <a:cs typeface="Lato" panose="020F0502020204030203" pitchFamily="34" charset="0"/>
              </a:rPr>
              <a:t>Title</a:t>
            </a:r>
            <a:r>
              <a:rPr lang="en-US" sz="5400" b="1" i="1" dirty="0">
                <a:latin typeface="Arial Black" panose="020B0A04020102020204" pitchFamily="34" charset="0"/>
                <a:cs typeface="Lato" panose="020F0502020204030203" pitchFamily="34" charset="0"/>
              </a:rPr>
              <a:t>:</a:t>
            </a:r>
            <a:r>
              <a:rPr lang="en-US" sz="5400" i="1" dirty="0">
                <a:latin typeface="Lato" panose="020F0502020204030203" pitchFamily="34" charset="0"/>
                <a:cs typeface="Lato" panose="020F0502020204030203" pitchFamily="34" charset="0"/>
              </a:rPr>
              <a:t/>
            </a:r>
            <a:br>
              <a:rPr lang="en-US" sz="5400" i="1" dirty="0">
                <a:latin typeface="Lato" panose="020F0502020204030203" pitchFamily="34" charset="0"/>
                <a:cs typeface="Lato" panose="020F0502020204030203" pitchFamily="34" charset="0"/>
              </a:rPr>
            </a:br>
            <a:r>
              <a:rPr lang="en-US" sz="4400" i="1" dirty="0">
                <a:latin typeface="Arial" panose="020B0604020202020204" pitchFamily="34" charset="0"/>
                <a:cs typeface="Arial" panose="020B0604020202020204" pitchFamily="34" charset="0"/>
              </a:rPr>
              <a:t>Subtitle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7DC07A8-5A9F-4CC0-AEFE-B85CA7196E38}"/>
              </a:ext>
            </a:extLst>
          </p:cNvPr>
          <p:cNvGrpSpPr/>
          <p:nvPr/>
        </p:nvGrpSpPr>
        <p:grpSpPr>
          <a:xfrm>
            <a:off x="812938" y="3419688"/>
            <a:ext cx="7889785" cy="1200329"/>
            <a:chOff x="634276" y="6195094"/>
            <a:chExt cx="7889785" cy="120032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4F9E57F-C64F-4827-8C49-BB9DBDC073C7}"/>
                </a:ext>
              </a:extLst>
            </p:cNvPr>
            <p:cNvSpPr txBox="1"/>
            <p:nvPr/>
          </p:nvSpPr>
          <p:spPr>
            <a:xfrm>
              <a:off x="1006739" y="6195094"/>
              <a:ext cx="751732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0"/>
                </a:spcBef>
              </a:pPr>
              <a:r>
                <a:rPr lang="en-US" sz="3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" panose="020F0502020204030203" pitchFamily="34" charset="0"/>
                  <a:cs typeface="Lato" panose="020F0502020204030203" pitchFamily="34" charset="0"/>
                </a:rPr>
                <a:t>Presenter Name</a:t>
              </a:r>
              <a:r>
                <a:rPr 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" panose="020F0502020204030203" pitchFamily="34" charset="0"/>
                  <a:cs typeface="Lato" panose="020F0502020204030203" pitchFamily="34" charset="0"/>
                </a:rPr>
                <a:t>, author2, </a:t>
              </a:r>
              <a:br>
                <a:rPr 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" panose="020F0502020204030203" pitchFamily="34" charset="0"/>
                  <a:cs typeface="Lato" panose="020F0502020204030203" pitchFamily="34" charset="0"/>
                </a:rPr>
              </a:br>
              <a:r>
                <a:rPr 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" panose="020F0502020204030203" pitchFamily="34" charset="0"/>
                  <a:cs typeface="Lato" panose="020F0502020204030203" pitchFamily="34" charset="0"/>
                </a:rPr>
                <a:t>author3, author4</a:t>
              </a:r>
              <a:endParaRPr lang="en-US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20" name="Graphic 18">
              <a:extLst>
                <a:ext uri="{FF2B5EF4-FFF2-40B4-BE49-F238E27FC236}">
                  <a16:creationId xmlns:a16="http://schemas.microsoft.com/office/drawing/2014/main" id="{BDF411EE-4753-4C32-9DAF-D5DA024A3893}"/>
                </a:ext>
              </a:extLst>
            </p:cNvPr>
            <p:cNvSpPr/>
            <p:nvPr/>
          </p:nvSpPr>
          <p:spPr>
            <a:xfrm>
              <a:off x="634276" y="6265064"/>
              <a:ext cx="360430" cy="335196"/>
            </a:xfrm>
            <a:custGeom>
              <a:avLst/>
              <a:gdLst>
                <a:gd name="connsiteX0" fmla="*/ 310594 w 327663"/>
                <a:gd name="connsiteY0" fmla="*/ 219906 h 335196"/>
                <a:gd name="connsiteX1" fmla="*/ 246568 w 327663"/>
                <a:gd name="connsiteY1" fmla="*/ 176217 h 335196"/>
                <a:gd name="connsiteX2" fmla="*/ 212295 w 327663"/>
                <a:gd name="connsiteY2" fmla="*/ 176217 h 335196"/>
                <a:gd name="connsiteX3" fmla="*/ 165217 w 327663"/>
                <a:gd name="connsiteY3" fmla="*/ 189022 h 335196"/>
                <a:gd name="connsiteX4" fmla="*/ 118138 w 327663"/>
                <a:gd name="connsiteY4" fmla="*/ 176217 h 335196"/>
                <a:gd name="connsiteX5" fmla="*/ 83866 w 327663"/>
                <a:gd name="connsiteY5" fmla="*/ 176217 h 335196"/>
                <a:gd name="connsiteX6" fmla="*/ 19839 w 327663"/>
                <a:gd name="connsiteY6" fmla="*/ 219906 h 335196"/>
                <a:gd name="connsiteX7" fmla="*/ 1385 w 327663"/>
                <a:gd name="connsiteY7" fmla="*/ 299750 h 335196"/>
                <a:gd name="connsiteX8" fmla="*/ 165970 w 327663"/>
                <a:gd name="connsiteY8" fmla="*/ 335529 h 335196"/>
                <a:gd name="connsiteX9" fmla="*/ 329802 w 327663"/>
                <a:gd name="connsiteY9" fmla="*/ 299750 h 335196"/>
                <a:gd name="connsiteX10" fmla="*/ 310594 w 327663"/>
                <a:gd name="connsiteY10" fmla="*/ 219906 h 335196"/>
                <a:gd name="connsiteX11" fmla="*/ 165593 w 327663"/>
                <a:gd name="connsiteY11" fmla="*/ 154749 h 335196"/>
                <a:gd name="connsiteX12" fmla="*/ 242425 w 327663"/>
                <a:gd name="connsiteY12" fmla="*/ 77918 h 335196"/>
                <a:gd name="connsiteX13" fmla="*/ 165593 w 327663"/>
                <a:gd name="connsiteY13" fmla="*/ 1086 h 335196"/>
                <a:gd name="connsiteX14" fmla="*/ 88762 w 327663"/>
                <a:gd name="connsiteY14" fmla="*/ 77918 h 335196"/>
                <a:gd name="connsiteX15" fmla="*/ 165593 w 327663"/>
                <a:gd name="connsiteY15" fmla="*/ 154749 h 33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27663" h="335196">
                  <a:moveTo>
                    <a:pt x="310594" y="219906"/>
                  </a:moveTo>
                  <a:cubicBezTo>
                    <a:pt x="287243" y="179983"/>
                    <a:pt x="246568" y="176217"/>
                    <a:pt x="246568" y="176217"/>
                  </a:cubicBezTo>
                  <a:lnTo>
                    <a:pt x="212295" y="176217"/>
                  </a:lnTo>
                  <a:cubicBezTo>
                    <a:pt x="198360" y="184126"/>
                    <a:pt x="182541" y="189022"/>
                    <a:pt x="165217" y="189022"/>
                  </a:cubicBezTo>
                  <a:cubicBezTo>
                    <a:pt x="147892" y="189022"/>
                    <a:pt x="132074" y="184503"/>
                    <a:pt x="118138" y="176217"/>
                  </a:cubicBezTo>
                  <a:lnTo>
                    <a:pt x="83866" y="176217"/>
                  </a:lnTo>
                  <a:cubicBezTo>
                    <a:pt x="83866" y="176217"/>
                    <a:pt x="43190" y="179983"/>
                    <a:pt x="19839" y="219906"/>
                  </a:cubicBezTo>
                  <a:cubicBezTo>
                    <a:pt x="-2758" y="259828"/>
                    <a:pt x="1385" y="299750"/>
                    <a:pt x="1385" y="299750"/>
                  </a:cubicBezTo>
                  <a:cubicBezTo>
                    <a:pt x="1385" y="299750"/>
                    <a:pt x="37164" y="335529"/>
                    <a:pt x="165970" y="335529"/>
                  </a:cubicBezTo>
                  <a:cubicBezTo>
                    <a:pt x="294776" y="335529"/>
                    <a:pt x="329802" y="299750"/>
                    <a:pt x="329802" y="299750"/>
                  </a:cubicBezTo>
                  <a:cubicBezTo>
                    <a:pt x="329802" y="299750"/>
                    <a:pt x="333945" y="259828"/>
                    <a:pt x="310594" y="219906"/>
                  </a:cubicBezTo>
                  <a:close/>
                  <a:moveTo>
                    <a:pt x="165593" y="154749"/>
                  </a:moveTo>
                  <a:cubicBezTo>
                    <a:pt x="208152" y="154749"/>
                    <a:pt x="242425" y="120477"/>
                    <a:pt x="242425" y="77918"/>
                  </a:cubicBezTo>
                  <a:cubicBezTo>
                    <a:pt x="242425" y="35359"/>
                    <a:pt x="208152" y="1086"/>
                    <a:pt x="165593" y="1086"/>
                  </a:cubicBezTo>
                  <a:cubicBezTo>
                    <a:pt x="123035" y="1086"/>
                    <a:pt x="88762" y="35736"/>
                    <a:pt x="88762" y="77918"/>
                  </a:cubicBezTo>
                  <a:cubicBezTo>
                    <a:pt x="88762" y="120477"/>
                    <a:pt x="123035" y="154749"/>
                    <a:pt x="165593" y="154749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36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FCAC4B58-8623-4DBE-951A-DDF821787031}"/>
              </a:ext>
            </a:extLst>
          </p:cNvPr>
          <p:cNvSpPr txBox="1"/>
          <p:nvPr/>
        </p:nvSpPr>
        <p:spPr>
          <a:xfrm>
            <a:off x="39997205" y="999996"/>
            <a:ext cx="8849405" cy="10248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AMMO BAR</a:t>
            </a:r>
          </a:p>
          <a:p>
            <a:endParaRPr lang="en-US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5400" b="1" dirty="0">
                <a:latin typeface="Arial" panose="020B0604020202020204" pitchFamily="34" charset="0"/>
                <a:cs typeface="Arial" panose="020B0604020202020204" pitchFamily="34" charset="0"/>
              </a:rPr>
              <a:t>Delete this and replace it with your…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Extra Graphs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Extra Correlation tables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Extra Figures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Extra nuance that you’re worried about leaving out.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Keep it messy! This section is just for you.</a:t>
            </a:r>
          </a:p>
        </p:txBody>
      </p:sp>
      <p:sp>
        <p:nvSpPr>
          <p:cNvPr id="9" name="Graphic 7">
            <a:extLst>
              <a:ext uri="{FF2B5EF4-FFF2-40B4-BE49-F238E27FC236}">
                <a16:creationId xmlns:a16="http://schemas.microsoft.com/office/drawing/2014/main" id="{9914F9AF-0FB9-4924-8DCA-B46EEB713FE9}"/>
              </a:ext>
            </a:extLst>
          </p:cNvPr>
          <p:cNvSpPr/>
          <p:nvPr/>
        </p:nvSpPr>
        <p:spPr>
          <a:xfrm>
            <a:off x="12421700" y="29136378"/>
            <a:ext cx="1256803" cy="2173929"/>
          </a:xfrm>
          <a:custGeom>
            <a:avLst/>
            <a:gdLst>
              <a:gd name="connsiteX0" fmla="*/ 321256 w 2089376"/>
              <a:gd name="connsiteY0" fmla="*/ 0 h 3614056"/>
              <a:gd name="connsiteX1" fmla="*/ 0 w 2089376"/>
              <a:gd name="connsiteY1" fmla="*/ 321256 h 3614056"/>
              <a:gd name="connsiteX2" fmla="*/ 0 w 2089376"/>
              <a:gd name="connsiteY2" fmla="*/ 3292801 h 3614056"/>
              <a:gd name="connsiteX3" fmla="*/ 321256 w 2089376"/>
              <a:gd name="connsiteY3" fmla="*/ 3614057 h 3614056"/>
              <a:gd name="connsiteX4" fmla="*/ 1815047 w 2089376"/>
              <a:gd name="connsiteY4" fmla="*/ 3614057 h 3614056"/>
              <a:gd name="connsiteX5" fmla="*/ 2136303 w 2089376"/>
              <a:gd name="connsiteY5" fmla="*/ 3292801 h 3614056"/>
              <a:gd name="connsiteX6" fmla="*/ 2136303 w 2089376"/>
              <a:gd name="connsiteY6" fmla="*/ 321256 h 3614056"/>
              <a:gd name="connsiteX7" fmla="*/ 1815047 w 2089376"/>
              <a:gd name="connsiteY7" fmla="*/ 0 h 3614056"/>
              <a:gd name="connsiteX8" fmla="*/ 321256 w 2089376"/>
              <a:gd name="connsiteY8" fmla="*/ 0 h 3614056"/>
              <a:gd name="connsiteX9" fmla="*/ 889115 w 2089376"/>
              <a:gd name="connsiteY9" fmla="*/ 309397 h 3614056"/>
              <a:gd name="connsiteX10" fmla="*/ 1247302 w 2089376"/>
              <a:gd name="connsiteY10" fmla="*/ 309397 h 3614056"/>
              <a:gd name="connsiteX11" fmla="*/ 1289936 w 2089376"/>
              <a:gd name="connsiteY11" fmla="*/ 369650 h 3614056"/>
              <a:gd name="connsiteX12" fmla="*/ 1247302 w 2089376"/>
              <a:gd name="connsiteY12" fmla="*/ 429903 h 3614056"/>
              <a:gd name="connsiteX13" fmla="*/ 889115 w 2089376"/>
              <a:gd name="connsiteY13" fmla="*/ 429903 h 3614056"/>
              <a:gd name="connsiteX14" fmla="*/ 846480 w 2089376"/>
              <a:gd name="connsiteY14" fmla="*/ 369650 h 3614056"/>
              <a:gd name="connsiteX15" fmla="*/ 889115 w 2089376"/>
              <a:gd name="connsiteY15" fmla="*/ 309397 h 3614056"/>
              <a:gd name="connsiteX16" fmla="*/ 176468 w 2089376"/>
              <a:gd name="connsiteY16" fmla="*/ 738905 h 3614056"/>
              <a:gd name="connsiteX17" fmla="*/ 1959892 w 2089376"/>
              <a:gd name="connsiteY17" fmla="*/ 738905 h 3614056"/>
              <a:gd name="connsiteX18" fmla="*/ 1959892 w 2089376"/>
              <a:gd name="connsiteY18" fmla="*/ 2875208 h 3614056"/>
              <a:gd name="connsiteX19" fmla="*/ 176468 w 2089376"/>
              <a:gd name="connsiteY19" fmla="*/ 2875208 h 3614056"/>
              <a:gd name="connsiteX20" fmla="*/ 176468 w 2089376"/>
              <a:gd name="connsiteY20" fmla="*/ 738905 h 3614056"/>
              <a:gd name="connsiteX21" fmla="*/ 1068180 w 2089376"/>
              <a:gd name="connsiteY21" fmla="*/ 3045747 h 3614056"/>
              <a:gd name="connsiteX22" fmla="*/ 1068180 w 2089376"/>
              <a:gd name="connsiteY22" fmla="*/ 3045747 h 3614056"/>
              <a:gd name="connsiteX23" fmla="*/ 1267066 w 2089376"/>
              <a:gd name="connsiteY23" fmla="*/ 3244633 h 3614056"/>
              <a:gd name="connsiteX24" fmla="*/ 1267066 w 2089376"/>
              <a:gd name="connsiteY24" fmla="*/ 3244633 h 3614056"/>
              <a:gd name="connsiteX25" fmla="*/ 1267066 w 2089376"/>
              <a:gd name="connsiteY25" fmla="*/ 3244633 h 3614056"/>
              <a:gd name="connsiteX26" fmla="*/ 1267066 w 2089376"/>
              <a:gd name="connsiteY26" fmla="*/ 3244633 h 3614056"/>
              <a:gd name="connsiteX27" fmla="*/ 1068180 w 2089376"/>
              <a:gd name="connsiteY27" fmla="*/ 3443519 h 3614056"/>
              <a:gd name="connsiteX28" fmla="*/ 1068180 w 2089376"/>
              <a:gd name="connsiteY28" fmla="*/ 3443519 h 3614056"/>
              <a:gd name="connsiteX29" fmla="*/ 1068180 w 2089376"/>
              <a:gd name="connsiteY29" fmla="*/ 3443519 h 3614056"/>
              <a:gd name="connsiteX30" fmla="*/ 1068180 w 2089376"/>
              <a:gd name="connsiteY30" fmla="*/ 3443519 h 3614056"/>
              <a:gd name="connsiteX31" fmla="*/ 869294 w 2089376"/>
              <a:gd name="connsiteY31" fmla="*/ 3244633 h 3614056"/>
              <a:gd name="connsiteX32" fmla="*/ 869294 w 2089376"/>
              <a:gd name="connsiteY32" fmla="*/ 3244633 h 3614056"/>
              <a:gd name="connsiteX33" fmla="*/ 869294 w 2089376"/>
              <a:gd name="connsiteY33" fmla="*/ 3244633 h 3614056"/>
              <a:gd name="connsiteX34" fmla="*/ 869294 w 2089376"/>
              <a:gd name="connsiteY34" fmla="*/ 3244633 h 3614056"/>
              <a:gd name="connsiteX35" fmla="*/ 1068180 w 2089376"/>
              <a:gd name="connsiteY35" fmla="*/ 3045747 h 3614056"/>
              <a:gd name="connsiteX36" fmla="*/ 1068180 w 2089376"/>
              <a:gd name="connsiteY36" fmla="*/ 3045747 h 3614056"/>
              <a:gd name="connsiteX37" fmla="*/ 1068180 w 2089376"/>
              <a:gd name="connsiteY37" fmla="*/ 3045747 h 3614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089376" h="3614056">
                <a:moveTo>
                  <a:pt x="321256" y="0"/>
                </a:moveTo>
                <a:cubicBezTo>
                  <a:pt x="144562" y="0"/>
                  <a:pt x="0" y="144562"/>
                  <a:pt x="0" y="321256"/>
                </a:cubicBezTo>
                <a:lnTo>
                  <a:pt x="0" y="3292801"/>
                </a:lnTo>
                <a:cubicBezTo>
                  <a:pt x="0" y="3469495"/>
                  <a:pt x="144562" y="3614057"/>
                  <a:pt x="321256" y="3614057"/>
                </a:cubicBezTo>
                <a:lnTo>
                  <a:pt x="1815047" y="3614057"/>
                </a:lnTo>
                <a:cubicBezTo>
                  <a:pt x="1991741" y="3614057"/>
                  <a:pt x="2136303" y="3469495"/>
                  <a:pt x="2136303" y="3292801"/>
                </a:cubicBezTo>
                <a:lnTo>
                  <a:pt x="2136303" y="321256"/>
                </a:lnTo>
                <a:cubicBezTo>
                  <a:pt x="2136303" y="144562"/>
                  <a:pt x="1991741" y="0"/>
                  <a:pt x="1815047" y="0"/>
                </a:cubicBezTo>
                <a:lnTo>
                  <a:pt x="321256" y="0"/>
                </a:lnTo>
                <a:close/>
                <a:moveTo>
                  <a:pt x="889115" y="309397"/>
                </a:moveTo>
                <a:lnTo>
                  <a:pt x="1247302" y="309397"/>
                </a:lnTo>
                <a:cubicBezTo>
                  <a:pt x="1270849" y="309397"/>
                  <a:pt x="1289936" y="336390"/>
                  <a:pt x="1289936" y="369650"/>
                </a:cubicBezTo>
                <a:cubicBezTo>
                  <a:pt x="1289936" y="402911"/>
                  <a:pt x="1270849" y="429903"/>
                  <a:pt x="1247302" y="429903"/>
                </a:cubicBezTo>
                <a:lnTo>
                  <a:pt x="889115" y="429903"/>
                </a:lnTo>
                <a:cubicBezTo>
                  <a:pt x="865567" y="429903"/>
                  <a:pt x="846480" y="402911"/>
                  <a:pt x="846480" y="369650"/>
                </a:cubicBezTo>
                <a:cubicBezTo>
                  <a:pt x="846480" y="336390"/>
                  <a:pt x="865567" y="309397"/>
                  <a:pt x="889115" y="309397"/>
                </a:cubicBezTo>
                <a:close/>
                <a:moveTo>
                  <a:pt x="176468" y="738905"/>
                </a:moveTo>
                <a:lnTo>
                  <a:pt x="1959892" y="738905"/>
                </a:lnTo>
                <a:lnTo>
                  <a:pt x="1959892" y="2875208"/>
                </a:lnTo>
                <a:lnTo>
                  <a:pt x="176468" y="2875208"/>
                </a:lnTo>
                <a:lnTo>
                  <a:pt x="176468" y="738905"/>
                </a:lnTo>
                <a:close/>
                <a:moveTo>
                  <a:pt x="1068180" y="3045747"/>
                </a:moveTo>
                <a:cubicBezTo>
                  <a:pt x="1068180" y="3045747"/>
                  <a:pt x="1068180" y="3045747"/>
                  <a:pt x="1068180" y="3045747"/>
                </a:cubicBezTo>
                <a:cubicBezTo>
                  <a:pt x="1178013" y="3045747"/>
                  <a:pt x="1267066" y="3134799"/>
                  <a:pt x="1267066" y="3244633"/>
                </a:cubicBezTo>
                <a:cubicBezTo>
                  <a:pt x="1267066" y="3244633"/>
                  <a:pt x="1267066" y="3244633"/>
                  <a:pt x="1267066" y="3244633"/>
                </a:cubicBezTo>
                <a:lnTo>
                  <a:pt x="1267066" y="3244633"/>
                </a:lnTo>
                <a:cubicBezTo>
                  <a:pt x="1267066" y="3244633"/>
                  <a:pt x="1267066" y="3244633"/>
                  <a:pt x="1267066" y="3244633"/>
                </a:cubicBezTo>
                <a:cubicBezTo>
                  <a:pt x="1267066" y="3354466"/>
                  <a:pt x="1178013" y="3443519"/>
                  <a:pt x="1068180" y="3443519"/>
                </a:cubicBezTo>
                <a:cubicBezTo>
                  <a:pt x="1068180" y="3443519"/>
                  <a:pt x="1068180" y="3443519"/>
                  <a:pt x="1068180" y="3443519"/>
                </a:cubicBezTo>
                <a:lnTo>
                  <a:pt x="1068180" y="3443519"/>
                </a:lnTo>
                <a:cubicBezTo>
                  <a:pt x="1068180" y="3443519"/>
                  <a:pt x="1068180" y="3443519"/>
                  <a:pt x="1068180" y="3443519"/>
                </a:cubicBezTo>
                <a:cubicBezTo>
                  <a:pt x="958346" y="3443519"/>
                  <a:pt x="869294" y="3354466"/>
                  <a:pt x="869294" y="3244633"/>
                </a:cubicBezTo>
                <a:cubicBezTo>
                  <a:pt x="869294" y="3244633"/>
                  <a:pt x="869294" y="3244633"/>
                  <a:pt x="869294" y="3244633"/>
                </a:cubicBezTo>
                <a:lnTo>
                  <a:pt x="869294" y="3244633"/>
                </a:lnTo>
                <a:cubicBezTo>
                  <a:pt x="869294" y="3244633"/>
                  <a:pt x="869294" y="3244633"/>
                  <a:pt x="869294" y="3244633"/>
                </a:cubicBezTo>
                <a:cubicBezTo>
                  <a:pt x="869294" y="3134799"/>
                  <a:pt x="958346" y="3045747"/>
                  <a:pt x="1068180" y="3045747"/>
                </a:cubicBezTo>
                <a:cubicBezTo>
                  <a:pt x="1068180" y="3045747"/>
                  <a:pt x="1068180" y="3045747"/>
                  <a:pt x="1068180" y="3045747"/>
                </a:cubicBezTo>
                <a:lnTo>
                  <a:pt x="1068180" y="3045747"/>
                </a:lnTo>
                <a:close/>
              </a:path>
            </a:pathLst>
          </a:custGeom>
          <a:solidFill>
            <a:srgbClr val="FEFDFA"/>
          </a:solidFill>
          <a:ln w="56406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74F99D74-1FE2-47E2-9103-2118C7620943}"/>
              </a:ext>
            </a:extLst>
          </p:cNvPr>
          <p:cNvCxnSpPr>
            <a:cxnSpLocks/>
          </p:cNvCxnSpPr>
          <p:nvPr/>
        </p:nvCxnSpPr>
        <p:spPr>
          <a:xfrm flipV="1">
            <a:off x="13080408" y="28526672"/>
            <a:ext cx="0" cy="453520"/>
          </a:xfrm>
          <a:prstGeom prst="straightConnector1">
            <a:avLst/>
          </a:prstGeom>
          <a:ln w="66675">
            <a:solidFill>
              <a:srgbClr val="FEFDFA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CDB5C0A9-48EF-4957-80A2-5853678941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34" y="28875361"/>
            <a:ext cx="8830395" cy="3532158"/>
          </a:xfrm>
          <a:prstGeom prst="rect">
            <a:avLst/>
          </a:prstGeom>
        </p:spPr>
      </p:pic>
      <p:sp>
        <p:nvSpPr>
          <p:cNvPr id="525" name="Rectangle 524">
            <a:extLst>
              <a:ext uri="{FF2B5EF4-FFF2-40B4-BE49-F238E27FC236}">
                <a16:creationId xmlns:a16="http://schemas.microsoft.com/office/drawing/2014/main" id="{4DD8B597-E83B-44EA-B4E5-8C0BE9DCC038}"/>
              </a:ext>
            </a:extLst>
          </p:cNvPr>
          <p:cNvSpPr/>
          <p:nvPr/>
        </p:nvSpPr>
        <p:spPr>
          <a:xfrm>
            <a:off x="12380137" y="24002020"/>
            <a:ext cx="4488138" cy="44214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27" name="Graphic 526">
            <a:extLst>
              <a:ext uri="{FF2B5EF4-FFF2-40B4-BE49-F238E27FC236}">
                <a16:creationId xmlns:a16="http://schemas.microsoft.com/office/drawing/2014/main" id="{41D38C52-D231-46A8-8C70-CD73D3D5ED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2594269" y="24157764"/>
            <a:ext cx="4059874" cy="405987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26707" y="22820937"/>
            <a:ext cx="8546321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>
                <a:latin typeface="Arial Black" panose="020B0A04020102020204" pitchFamily="34" charset="0"/>
                <a:cs typeface="Arial" panose="020B0604020202020204" pitchFamily="34" charset="0"/>
              </a:rPr>
              <a:t>DISCUSSION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“If this result actually generalized and I didn’t have to humbly disclaim the possibility of a thousand confounds and limitations, it would imply that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….”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6707" y="12319624"/>
            <a:ext cx="8941233" cy="10066391"/>
            <a:chOff x="626707" y="12898146"/>
            <a:chExt cx="8941233" cy="1006639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707" y="13693792"/>
              <a:ext cx="8546321" cy="6381253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626707" y="12898146"/>
              <a:ext cx="85110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4800" b="1" dirty="0" smtClean="0">
                  <a:latin typeface="Arial Black" panose="020B0A04020102020204" pitchFamily="34" charset="0"/>
                  <a:cs typeface="Arial" panose="020B0604020202020204" pitchFamily="34" charset="0"/>
                </a:rPr>
                <a:t>RESULTS</a:t>
              </a:r>
              <a:endParaRPr lang="en-US" sz="4800" b="1" dirty="0"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626707" y="20409992"/>
              <a:ext cx="8941233" cy="25545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71500" indent="-571500">
                <a:buFont typeface="Arial" panose="020B0604020202020204" pitchFamily="34" charset="0"/>
                <a:buChar char="•"/>
              </a:pPr>
              <a:r>
                <a:rPr lang="en-US" sz="3200" dirty="0">
                  <a:latin typeface="Arial" panose="020B0604020202020204" pitchFamily="34" charset="0"/>
                  <a:cs typeface="Arial" panose="020B0604020202020204" pitchFamily="34" charset="0"/>
                </a:rPr>
                <a:t>Ideally a graph, if you have one. NBD if you include your money-graph in both sidebars.</a:t>
              </a:r>
            </a:p>
            <a:p>
              <a:pPr marL="571500" indent="-571500">
                <a:buFont typeface="Arial" panose="020B0604020202020204" pitchFamily="34" charset="0"/>
                <a:buChar char="•"/>
              </a:pPr>
              <a:r>
                <a:rPr lang="en-US" sz="3200" dirty="0">
                  <a:latin typeface="Arial" panose="020B0604020202020204" pitchFamily="34" charset="0"/>
                  <a:cs typeface="Arial" panose="020B0604020202020204" pitchFamily="34" charset="0"/>
                </a:rPr>
                <a:t>Listing specific relationships you found is clearer than trying to summarize the results overall. But doing both is fine too.</a:t>
              </a:r>
            </a:p>
          </p:txBody>
        </p:sp>
      </p:grpSp>
      <p:sp>
        <p:nvSpPr>
          <p:cNvPr id="21" name="Rectangle 20"/>
          <p:cNvSpPr/>
          <p:nvPr/>
        </p:nvSpPr>
        <p:spPr>
          <a:xfrm>
            <a:off x="626707" y="26605411"/>
            <a:ext cx="89412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Fill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this space up as much as you need to, and feel free to include </a:t>
            </a:r>
            <a:r>
              <a:rPr lang="en-US" sz="3200" i="1" dirty="0">
                <a:latin typeface="Arial" panose="020B0604020202020204" pitchFamily="34" charset="0"/>
                <a:cs typeface="Arial" panose="020B0604020202020204" pitchFamily="34" charset="0"/>
              </a:rPr>
              <a:t>essential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figures and table-data but keep it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skimmable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7205" y="12003465"/>
            <a:ext cx="8849405" cy="459488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7567" y="17543385"/>
            <a:ext cx="8168680" cy="459488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7567" y="23250856"/>
            <a:ext cx="8168680" cy="4416625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315520EB-0F65-403D-A973-B17B2A4C2E9D}"/>
              </a:ext>
            </a:extLst>
          </p:cNvPr>
          <p:cNvSpPr txBox="1"/>
          <p:nvPr/>
        </p:nvSpPr>
        <p:spPr>
          <a:xfrm>
            <a:off x="14162092" y="29550911"/>
            <a:ext cx="216194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FEFD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Take a picture to </a:t>
            </a:r>
            <a:br>
              <a:rPr lang="en-US" sz="4800" dirty="0">
                <a:solidFill>
                  <a:srgbClr val="FEFDFA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800" b="1" dirty="0" smtClean="0">
                <a:solidFill>
                  <a:srgbClr val="FEFD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access research details via our (website, grant announcement, etc.)</a:t>
            </a:r>
            <a:endParaRPr lang="en-US" sz="4800" dirty="0">
              <a:solidFill>
                <a:srgbClr val="FEFDF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63593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71ABED-F630-40F1-81A5-EEC922E48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 Black" panose="020B0A04020102020204" pitchFamily="34" charset="0"/>
              </a:rPr>
              <a:t>FAQ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9E007E-F751-4980-B13D-3DDB68024B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94710" y="7239000"/>
            <a:ext cx="42588180" cy="208864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000" dirty="0">
                <a:latin typeface="Arial Black" panose="020B0A04020102020204" pitchFamily="34" charset="0"/>
                <a:cs typeface="Arial" panose="020B0604020202020204" pitchFamily="34" charset="0"/>
              </a:rPr>
              <a:t>How do I create a QR code</a:t>
            </a:r>
            <a:r>
              <a:rPr lang="en-US" sz="6000" dirty="0" smtClean="0">
                <a:latin typeface="Arial Black" panose="020B0A04020102020204" pitchFamily="34" charset="0"/>
                <a:cs typeface="Arial" panose="020B0604020202020204" pitchFamily="34" charset="0"/>
              </a:rPr>
              <a:t>?</a:t>
            </a:r>
          </a:p>
          <a:p>
            <a:r>
              <a:rPr lang="en-US" sz="6000" dirty="0">
                <a:latin typeface="Arial Black" panose="020B0A04020102020204" pitchFamily="34" charset="0"/>
                <a:cs typeface="Arial" panose="020B0604020202020204" pitchFamily="34" charset="0"/>
                <a:hlinkClick r:id="rId2"/>
              </a:rPr>
              <a:t>https://</a:t>
            </a:r>
            <a:r>
              <a:rPr lang="en-US" sz="6000">
                <a:latin typeface="Arial Black" panose="020B0A04020102020204" pitchFamily="34" charset="0"/>
                <a:cs typeface="Arial" panose="020B0604020202020204" pitchFamily="34" charset="0"/>
                <a:hlinkClick r:id="rId2"/>
              </a:rPr>
              <a:t>go.unl.edu</a:t>
            </a:r>
            <a:r>
              <a:rPr lang="en-US" sz="6000" smtClean="0">
                <a:latin typeface="Arial Black" panose="020B0A04020102020204" pitchFamily="34" charset="0"/>
                <a:cs typeface="Arial" panose="020B0604020202020204" pitchFamily="34" charset="0"/>
                <a:hlinkClick r:id="rId2"/>
              </a:rPr>
              <a:t>/</a:t>
            </a:r>
            <a:endParaRPr lang="en-US" sz="6000" smtClean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en-US" sz="6000" smtClean="0">
                <a:latin typeface="Arial Black" panose="020B0A04020102020204" pitchFamily="34" charset="0"/>
                <a:cs typeface="Arial" panose="020B0604020202020204" pitchFamily="34" charset="0"/>
                <a:hlinkClick r:id="rId3"/>
              </a:rPr>
              <a:t>https</a:t>
            </a:r>
            <a:r>
              <a:rPr lang="en-US" sz="6000" dirty="0">
                <a:latin typeface="Arial Black" panose="020B0A04020102020204" pitchFamily="34" charset="0"/>
                <a:cs typeface="Arial" panose="020B0604020202020204" pitchFamily="34" charset="0"/>
                <a:hlinkClick r:id="rId3"/>
              </a:rPr>
              <a:t>://www.qrcode-monkey.com/</a:t>
            </a:r>
          </a:p>
          <a:p>
            <a:r>
              <a:rPr lang="en-US" sz="6000" dirty="0">
                <a:latin typeface="Arial Black" panose="020B0A04020102020204" pitchFamily="34" charset="0"/>
                <a:cs typeface="Arial" panose="020B0604020202020204" pitchFamily="34" charset="0"/>
                <a:hlinkClick r:id="rId4"/>
              </a:rPr>
              <a:t>https://www.qrstuff.com/</a:t>
            </a:r>
            <a:endParaRPr lang="en-US" sz="6000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6000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6000" dirty="0">
                <a:latin typeface="Arial Black" panose="020B0A04020102020204" pitchFamily="34" charset="0"/>
                <a:cs typeface="Arial" panose="020B0604020202020204" pitchFamily="34" charset="0"/>
              </a:rPr>
              <a:t>What if my intro/methods/results doesn’t fit in the silent bar?</a:t>
            </a:r>
          </a:p>
          <a:p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If you’re trying to put so much into that bar that it doesn’t fit, they won’t have time to read it anyway. First try moving stuff to the ammo bar. Next, cut </a:t>
            </a:r>
            <a:r>
              <a:rPr lang="en-US" sz="6000" dirty="0" err="1">
                <a:latin typeface="Arial" panose="020B0604020202020204" pitchFamily="34" charset="0"/>
                <a:cs typeface="Arial" panose="020B0604020202020204" pitchFamily="34" charset="0"/>
              </a:rPr>
              <a:t>cut</a:t>
            </a: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dirty="0" err="1">
                <a:latin typeface="Arial" panose="020B0604020202020204" pitchFamily="34" charset="0"/>
                <a:cs typeface="Arial" panose="020B0604020202020204" pitchFamily="34" charset="0"/>
              </a:rPr>
              <a:t>cut</a:t>
            </a: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Instead of trying to fill space, you’re trying to conserve space.</a:t>
            </a:r>
          </a:p>
          <a:p>
            <a:endParaRPr lang="en-US" sz="6000" dirty="0"/>
          </a:p>
          <a:p>
            <a:pPr marL="0" indent="0">
              <a:buNone/>
            </a:pPr>
            <a:r>
              <a:rPr lang="en-US" sz="6000" dirty="0">
                <a:latin typeface="Arial Black" panose="020B0A04020102020204" pitchFamily="34" charset="0"/>
                <a:cs typeface="Arial" panose="020B0604020202020204" pitchFamily="34" charset="0"/>
              </a:rPr>
              <a:t>What if I have a really important graph or picture?</a:t>
            </a:r>
          </a:p>
          <a:p>
            <a:r>
              <a:rPr lang="en-US" sz="6000" dirty="0"/>
              <a:t>Move the QR Code to the Silent Presenter, then put your graph/image in the middle.</a:t>
            </a:r>
          </a:p>
        </p:txBody>
      </p:sp>
    </p:spTree>
    <p:extLst>
      <p:ext uri="{BB962C8B-B14F-4D97-AF65-F5344CB8AC3E}">
        <p14:creationId xmlns:p14="http://schemas.microsoft.com/office/powerpoint/2010/main" val="31844504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71ABED-F630-40F1-81A5-EEC922E48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6583" y="13302923"/>
            <a:ext cx="42588180" cy="6362702"/>
          </a:xfrm>
        </p:spPr>
        <p:txBody>
          <a:bodyPr/>
          <a:lstStyle/>
          <a:p>
            <a:r>
              <a:rPr lang="en-US" dirty="0" smtClean="0">
                <a:latin typeface="Arial Black" panose="020B0A04020102020204" pitchFamily="34" charset="0"/>
              </a:rPr>
              <a:t>Expert example </a:t>
            </a:r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8" name="Striped Right Arrow 7"/>
          <p:cNvSpPr/>
          <p:nvPr/>
        </p:nvSpPr>
        <p:spPr>
          <a:xfrm rot="5400000">
            <a:off x="25458821" y="14984581"/>
            <a:ext cx="6664348" cy="3301032"/>
          </a:xfrm>
          <a:prstGeom prst="stripedRightArrow">
            <a:avLst/>
          </a:prstGeom>
          <a:solidFill>
            <a:srgbClr val="D00000"/>
          </a:solidFill>
          <a:ln>
            <a:solidFill>
              <a:srgbClr val="FEFD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9962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678733BE-059C-47B7-9415-5ADF2F3024F1}"/>
              </a:ext>
            </a:extLst>
          </p:cNvPr>
          <p:cNvSpPr/>
          <p:nvPr/>
        </p:nvSpPr>
        <p:spPr>
          <a:xfrm>
            <a:off x="39687358" y="0"/>
            <a:ext cx="9699171" cy="329183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736" b="1" i="1" dirty="0">
                <a:latin typeface="Lato" panose="020F0502020204030203" pitchFamily="34" charset="0"/>
                <a:cs typeface="Lato" panose="020F0502020204030203" pitchFamily="34" charset="0"/>
              </a:rPr>
              <a:t>Non-Cognitive Predictors of Student Success:</a:t>
            </a:r>
            <a:r>
              <a:rPr lang="en-US" sz="1736" i="1" dirty="0">
                <a:latin typeface="Lato" panose="020F0502020204030203" pitchFamily="34" charset="0"/>
                <a:cs typeface="Lato" panose="020F0502020204030203" pitchFamily="34" charset="0"/>
              </a:rPr>
              <a:t/>
            </a:r>
            <a:br>
              <a:rPr lang="en-US" sz="1736" i="1" dirty="0">
                <a:latin typeface="Lato" panose="020F0502020204030203" pitchFamily="34" charset="0"/>
                <a:cs typeface="Lato" panose="020F0502020204030203" pitchFamily="34" charset="0"/>
              </a:rPr>
            </a:br>
            <a:r>
              <a:rPr lang="en-US" sz="1736" i="1" dirty="0">
                <a:latin typeface="Lato" panose="020F0502020204030203" pitchFamily="34" charset="0"/>
                <a:cs typeface="Lato" panose="020F0502020204030203" pitchFamily="34" charset="0"/>
              </a:rPr>
              <a:t>A Predictive Validity Comparison Between Domestic and International Students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0C5B857-0E51-4898-BAEF-B471D5E63813}"/>
              </a:ext>
            </a:extLst>
          </p:cNvPr>
          <p:cNvSpPr/>
          <p:nvPr/>
        </p:nvSpPr>
        <p:spPr>
          <a:xfrm>
            <a:off x="0" y="0"/>
            <a:ext cx="9699171" cy="329183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Non-Cognitive Predictors of Student Success:</a:t>
            </a:r>
            <a:br>
              <a:rPr lang="en-US" dirty="0"/>
            </a:br>
            <a:r>
              <a:rPr lang="en-US" dirty="0"/>
              <a:t>A Predictive Validity Comparison Between Domestic and International Students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9810737" cy="32976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2986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71ABED-F630-40F1-81A5-EEC922E48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6583" y="13302923"/>
            <a:ext cx="42588180" cy="6362702"/>
          </a:xfrm>
        </p:spPr>
        <p:txBody>
          <a:bodyPr/>
          <a:lstStyle/>
          <a:p>
            <a:r>
              <a:rPr lang="en-US" dirty="0" smtClean="0">
                <a:latin typeface="Arial Black" panose="020B0A04020102020204" pitchFamily="34" charset="0"/>
              </a:rPr>
              <a:t>Alternative colors</a:t>
            </a:r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3" name="Striped Right Arrow 2"/>
          <p:cNvSpPr/>
          <p:nvPr/>
        </p:nvSpPr>
        <p:spPr>
          <a:xfrm rot="5400000">
            <a:off x="28105768" y="14682935"/>
            <a:ext cx="6664348" cy="3301032"/>
          </a:xfrm>
          <a:prstGeom prst="stripedRightArrow">
            <a:avLst/>
          </a:prstGeom>
          <a:solidFill>
            <a:srgbClr val="D00000"/>
          </a:solidFill>
          <a:ln>
            <a:solidFill>
              <a:srgbClr val="FEFD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0997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7A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678733BE-059C-47B7-9415-5ADF2F3024F1}"/>
              </a:ext>
            </a:extLst>
          </p:cNvPr>
          <p:cNvSpPr>
            <a:spLocks noChangeAspect="1"/>
          </p:cNvSpPr>
          <p:nvPr/>
        </p:nvSpPr>
        <p:spPr>
          <a:xfrm>
            <a:off x="39401612" y="0"/>
            <a:ext cx="10058400" cy="33196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i="1" dirty="0">
                <a:latin typeface="Lato" panose="020F0502020204030203" pitchFamily="34" charset="0"/>
                <a:cs typeface="Lato" panose="020F0502020204030203" pitchFamily="34" charset="0"/>
              </a:rPr>
              <a:t>Non-Cognitive Predictors of Student Success:</a:t>
            </a:r>
            <a:r>
              <a:rPr lang="en-US" i="1" dirty="0">
                <a:latin typeface="Lato" panose="020F0502020204030203" pitchFamily="34" charset="0"/>
                <a:cs typeface="Lato" panose="020F0502020204030203" pitchFamily="34" charset="0"/>
              </a:rPr>
              <a:t/>
            </a:r>
            <a:br>
              <a:rPr lang="en-US" i="1" dirty="0">
                <a:latin typeface="Lato" panose="020F0502020204030203" pitchFamily="34" charset="0"/>
                <a:cs typeface="Lato" panose="020F0502020204030203" pitchFamily="34" charset="0"/>
              </a:rPr>
            </a:br>
            <a:r>
              <a:rPr lang="en-US" i="1" dirty="0">
                <a:latin typeface="Lato" panose="020F0502020204030203" pitchFamily="34" charset="0"/>
                <a:cs typeface="Lato" panose="020F0502020204030203" pitchFamily="34" charset="0"/>
              </a:rPr>
              <a:t>A Predictive Validity Comparison Between Domestic and International Students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DC4359A-7BBB-495A-96DE-65574C0C88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0136" y="4530832"/>
            <a:ext cx="25976634" cy="10500320"/>
          </a:xfrm>
        </p:spPr>
        <p:txBody>
          <a:bodyPr anchor="t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US" sz="13900" dirty="0">
                <a:solidFill>
                  <a:schemeClr val="bg1"/>
                </a:solidFill>
                <a:latin typeface="Arial Black" panose="020B0A040201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Main finding goes here</a:t>
            </a:r>
            <a:r>
              <a:rPr lang="en-US" sz="139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, translated into </a:t>
            </a:r>
            <a:r>
              <a:rPr lang="en-US" sz="13900" dirty="0">
                <a:solidFill>
                  <a:schemeClr val="bg1"/>
                </a:solidFill>
                <a:latin typeface="Arial Black" panose="020B0A040201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plain English</a:t>
            </a:r>
            <a:r>
              <a:rPr lang="en-US" sz="139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. </a:t>
            </a:r>
            <a:r>
              <a:rPr lang="en-US" sz="13900" dirty="0">
                <a:solidFill>
                  <a:schemeClr val="bg1"/>
                </a:solidFill>
                <a:latin typeface="Arial Black" panose="020B0A040201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Emphasize</a:t>
            </a:r>
            <a:r>
              <a:rPr lang="en-US" sz="139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the important words.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0C5B857-0E51-4898-BAEF-B471D5E63813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10058400" cy="32918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Ideally a graph, if you have one. NBD if you include your money-graph in both sidebars.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Listing specific relationships you found is clearer than trying to summarize the results overall. But doing both is fine too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35B311-3C19-412C-ADE6-EB2E4158F366}"/>
              </a:ext>
            </a:extLst>
          </p:cNvPr>
          <p:cNvSpPr txBox="1"/>
          <p:nvPr/>
        </p:nvSpPr>
        <p:spPr>
          <a:xfrm>
            <a:off x="626708" y="5351994"/>
            <a:ext cx="8941232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latin typeface="Arial Black" panose="020B0A04020102020204" pitchFamily="34" charset="0"/>
                <a:cs typeface="Arial" panose="020B0604020202020204" pitchFamily="34" charset="0"/>
              </a:rPr>
              <a:t>INTRO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Just give context for the gap you’re filling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You’re not going to get yelled at if you don’t cite the 5 papers from 1937 that defined this construct. This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aint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no lit review. They’ll download your paper if they want that.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4800" b="1" dirty="0" smtClean="0">
                <a:latin typeface="Arial Black" panose="020B0A04020102020204" pitchFamily="34" charset="0"/>
                <a:cs typeface="Arial" panose="020B0604020202020204" pitchFamily="34" charset="0"/>
              </a:rPr>
              <a:t>METHODS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Measures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you collected.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What you tested for (i.e., the predictor and outcome relationships you looked for).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Statistical techniques you used.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244B05-C5D7-4580-8933-5B2F47EB56B0}"/>
              </a:ext>
            </a:extLst>
          </p:cNvPr>
          <p:cNvSpPr txBox="1"/>
          <p:nvPr/>
        </p:nvSpPr>
        <p:spPr>
          <a:xfrm>
            <a:off x="626708" y="999996"/>
            <a:ext cx="914884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i="1" dirty="0">
                <a:latin typeface="Arial Black" panose="020B0A04020102020204" pitchFamily="34" charset="0"/>
                <a:cs typeface="Lato" panose="020F0502020204030203" pitchFamily="34" charset="0"/>
              </a:rPr>
              <a:t>Title</a:t>
            </a:r>
            <a:r>
              <a:rPr lang="en-US" sz="5400" b="1" i="1" dirty="0">
                <a:latin typeface="Arial Black" panose="020B0A04020102020204" pitchFamily="34" charset="0"/>
                <a:cs typeface="Lato" panose="020F0502020204030203" pitchFamily="34" charset="0"/>
              </a:rPr>
              <a:t>:</a:t>
            </a:r>
            <a:r>
              <a:rPr lang="en-US" sz="5400" i="1" dirty="0">
                <a:latin typeface="Lato" panose="020F0502020204030203" pitchFamily="34" charset="0"/>
                <a:cs typeface="Lato" panose="020F0502020204030203" pitchFamily="34" charset="0"/>
              </a:rPr>
              <a:t/>
            </a:r>
            <a:br>
              <a:rPr lang="en-US" sz="5400" i="1" dirty="0">
                <a:latin typeface="Lato" panose="020F0502020204030203" pitchFamily="34" charset="0"/>
                <a:cs typeface="Lato" panose="020F0502020204030203" pitchFamily="34" charset="0"/>
              </a:rPr>
            </a:br>
            <a:r>
              <a:rPr lang="en-US" sz="4400" i="1" dirty="0">
                <a:latin typeface="Arial" panose="020B0604020202020204" pitchFamily="34" charset="0"/>
                <a:cs typeface="Arial" panose="020B0604020202020204" pitchFamily="34" charset="0"/>
              </a:rPr>
              <a:t>Subtitle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7DC07A8-5A9F-4CC0-AEFE-B85CA7196E38}"/>
              </a:ext>
            </a:extLst>
          </p:cNvPr>
          <p:cNvGrpSpPr/>
          <p:nvPr/>
        </p:nvGrpSpPr>
        <p:grpSpPr>
          <a:xfrm>
            <a:off x="812938" y="3419688"/>
            <a:ext cx="7889785" cy="1200329"/>
            <a:chOff x="634276" y="6195094"/>
            <a:chExt cx="7889785" cy="120032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4F9E57F-C64F-4827-8C49-BB9DBDC073C7}"/>
                </a:ext>
              </a:extLst>
            </p:cNvPr>
            <p:cNvSpPr txBox="1"/>
            <p:nvPr/>
          </p:nvSpPr>
          <p:spPr>
            <a:xfrm>
              <a:off x="1006739" y="6195094"/>
              <a:ext cx="751732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0"/>
                </a:spcBef>
              </a:pPr>
              <a:r>
                <a:rPr lang="en-US" sz="3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" panose="020F0502020204030203" pitchFamily="34" charset="0"/>
                  <a:cs typeface="Lato" panose="020F0502020204030203" pitchFamily="34" charset="0"/>
                </a:rPr>
                <a:t>Presenter Name</a:t>
              </a:r>
              <a:r>
                <a:rPr 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" panose="020F0502020204030203" pitchFamily="34" charset="0"/>
                  <a:cs typeface="Lato" panose="020F0502020204030203" pitchFamily="34" charset="0"/>
                </a:rPr>
                <a:t>, author2, </a:t>
              </a:r>
              <a:br>
                <a:rPr 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" panose="020F0502020204030203" pitchFamily="34" charset="0"/>
                  <a:cs typeface="Lato" panose="020F0502020204030203" pitchFamily="34" charset="0"/>
                </a:rPr>
              </a:br>
              <a:r>
                <a:rPr 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" panose="020F0502020204030203" pitchFamily="34" charset="0"/>
                  <a:cs typeface="Lato" panose="020F0502020204030203" pitchFamily="34" charset="0"/>
                </a:rPr>
                <a:t>author3, author4</a:t>
              </a:r>
              <a:endParaRPr lang="en-US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20" name="Graphic 18">
              <a:extLst>
                <a:ext uri="{FF2B5EF4-FFF2-40B4-BE49-F238E27FC236}">
                  <a16:creationId xmlns:a16="http://schemas.microsoft.com/office/drawing/2014/main" id="{BDF411EE-4753-4C32-9DAF-D5DA024A3893}"/>
                </a:ext>
              </a:extLst>
            </p:cNvPr>
            <p:cNvSpPr/>
            <p:nvPr/>
          </p:nvSpPr>
          <p:spPr>
            <a:xfrm>
              <a:off x="634276" y="6265064"/>
              <a:ext cx="360430" cy="335196"/>
            </a:xfrm>
            <a:custGeom>
              <a:avLst/>
              <a:gdLst>
                <a:gd name="connsiteX0" fmla="*/ 310594 w 327663"/>
                <a:gd name="connsiteY0" fmla="*/ 219906 h 335196"/>
                <a:gd name="connsiteX1" fmla="*/ 246568 w 327663"/>
                <a:gd name="connsiteY1" fmla="*/ 176217 h 335196"/>
                <a:gd name="connsiteX2" fmla="*/ 212295 w 327663"/>
                <a:gd name="connsiteY2" fmla="*/ 176217 h 335196"/>
                <a:gd name="connsiteX3" fmla="*/ 165217 w 327663"/>
                <a:gd name="connsiteY3" fmla="*/ 189022 h 335196"/>
                <a:gd name="connsiteX4" fmla="*/ 118138 w 327663"/>
                <a:gd name="connsiteY4" fmla="*/ 176217 h 335196"/>
                <a:gd name="connsiteX5" fmla="*/ 83866 w 327663"/>
                <a:gd name="connsiteY5" fmla="*/ 176217 h 335196"/>
                <a:gd name="connsiteX6" fmla="*/ 19839 w 327663"/>
                <a:gd name="connsiteY6" fmla="*/ 219906 h 335196"/>
                <a:gd name="connsiteX7" fmla="*/ 1385 w 327663"/>
                <a:gd name="connsiteY7" fmla="*/ 299750 h 335196"/>
                <a:gd name="connsiteX8" fmla="*/ 165970 w 327663"/>
                <a:gd name="connsiteY8" fmla="*/ 335529 h 335196"/>
                <a:gd name="connsiteX9" fmla="*/ 329802 w 327663"/>
                <a:gd name="connsiteY9" fmla="*/ 299750 h 335196"/>
                <a:gd name="connsiteX10" fmla="*/ 310594 w 327663"/>
                <a:gd name="connsiteY10" fmla="*/ 219906 h 335196"/>
                <a:gd name="connsiteX11" fmla="*/ 165593 w 327663"/>
                <a:gd name="connsiteY11" fmla="*/ 154749 h 335196"/>
                <a:gd name="connsiteX12" fmla="*/ 242425 w 327663"/>
                <a:gd name="connsiteY12" fmla="*/ 77918 h 335196"/>
                <a:gd name="connsiteX13" fmla="*/ 165593 w 327663"/>
                <a:gd name="connsiteY13" fmla="*/ 1086 h 335196"/>
                <a:gd name="connsiteX14" fmla="*/ 88762 w 327663"/>
                <a:gd name="connsiteY14" fmla="*/ 77918 h 335196"/>
                <a:gd name="connsiteX15" fmla="*/ 165593 w 327663"/>
                <a:gd name="connsiteY15" fmla="*/ 154749 h 33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27663" h="335196">
                  <a:moveTo>
                    <a:pt x="310594" y="219906"/>
                  </a:moveTo>
                  <a:cubicBezTo>
                    <a:pt x="287243" y="179983"/>
                    <a:pt x="246568" y="176217"/>
                    <a:pt x="246568" y="176217"/>
                  </a:cubicBezTo>
                  <a:lnTo>
                    <a:pt x="212295" y="176217"/>
                  </a:lnTo>
                  <a:cubicBezTo>
                    <a:pt x="198360" y="184126"/>
                    <a:pt x="182541" y="189022"/>
                    <a:pt x="165217" y="189022"/>
                  </a:cubicBezTo>
                  <a:cubicBezTo>
                    <a:pt x="147892" y="189022"/>
                    <a:pt x="132074" y="184503"/>
                    <a:pt x="118138" y="176217"/>
                  </a:cubicBezTo>
                  <a:lnTo>
                    <a:pt x="83866" y="176217"/>
                  </a:lnTo>
                  <a:cubicBezTo>
                    <a:pt x="83866" y="176217"/>
                    <a:pt x="43190" y="179983"/>
                    <a:pt x="19839" y="219906"/>
                  </a:cubicBezTo>
                  <a:cubicBezTo>
                    <a:pt x="-2758" y="259828"/>
                    <a:pt x="1385" y="299750"/>
                    <a:pt x="1385" y="299750"/>
                  </a:cubicBezTo>
                  <a:cubicBezTo>
                    <a:pt x="1385" y="299750"/>
                    <a:pt x="37164" y="335529"/>
                    <a:pt x="165970" y="335529"/>
                  </a:cubicBezTo>
                  <a:cubicBezTo>
                    <a:pt x="294776" y="335529"/>
                    <a:pt x="329802" y="299750"/>
                    <a:pt x="329802" y="299750"/>
                  </a:cubicBezTo>
                  <a:cubicBezTo>
                    <a:pt x="329802" y="299750"/>
                    <a:pt x="333945" y="259828"/>
                    <a:pt x="310594" y="219906"/>
                  </a:cubicBezTo>
                  <a:close/>
                  <a:moveTo>
                    <a:pt x="165593" y="154749"/>
                  </a:moveTo>
                  <a:cubicBezTo>
                    <a:pt x="208152" y="154749"/>
                    <a:pt x="242425" y="120477"/>
                    <a:pt x="242425" y="77918"/>
                  </a:cubicBezTo>
                  <a:cubicBezTo>
                    <a:pt x="242425" y="35359"/>
                    <a:pt x="208152" y="1086"/>
                    <a:pt x="165593" y="1086"/>
                  </a:cubicBezTo>
                  <a:cubicBezTo>
                    <a:pt x="123035" y="1086"/>
                    <a:pt x="88762" y="35736"/>
                    <a:pt x="88762" y="77918"/>
                  </a:cubicBezTo>
                  <a:cubicBezTo>
                    <a:pt x="88762" y="120477"/>
                    <a:pt x="123035" y="154749"/>
                    <a:pt x="165593" y="154749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36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FCAC4B58-8623-4DBE-951A-DDF821787031}"/>
              </a:ext>
            </a:extLst>
          </p:cNvPr>
          <p:cNvSpPr txBox="1"/>
          <p:nvPr/>
        </p:nvSpPr>
        <p:spPr>
          <a:xfrm>
            <a:off x="39997205" y="999996"/>
            <a:ext cx="8849405" cy="10248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AMMO BAR</a:t>
            </a:r>
          </a:p>
          <a:p>
            <a:endParaRPr lang="en-US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5400" b="1" dirty="0">
                <a:latin typeface="Arial" panose="020B0604020202020204" pitchFamily="34" charset="0"/>
                <a:cs typeface="Arial" panose="020B0604020202020204" pitchFamily="34" charset="0"/>
              </a:rPr>
              <a:t>Delete this and replace it with your…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Extra Graphs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Extra Correlation tables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Extra Figures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Extra nuance that you’re worried about leaving out.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Keep it messy! This section is just for you.</a:t>
            </a:r>
          </a:p>
        </p:txBody>
      </p:sp>
      <p:sp>
        <p:nvSpPr>
          <p:cNvPr id="9" name="Graphic 7">
            <a:extLst>
              <a:ext uri="{FF2B5EF4-FFF2-40B4-BE49-F238E27FC236}">
                <a16:creationId xmlns:a16="http://schemas.microsoft.com/office/drawing/2014/main" id="{9914F9AF-0FB9-4924-8DCA-B46EEB713FE9}"/>
              </a:ext>
            </a:extLst>
          </p:cNvPr>
          <p:cNvSpPr/>
          <p:nvPr/>
        </p:nvSpPr>
        <p:spPr>
          <a:xfrm>
            <a:off x="12421700" y="29136378"/>
            <a:ext cx="1256803" cy="2173929"/>
          </a:xfrm>
          <a:custGeom>
            <a:avLst/>
            <a:gdLst>
              <a:gd name="connsiteX0" fmla="*/ 321256 w 2089376"/>
              <a:gd name="connsiteY0" fmla="*/ 0 h 3614056"/>
              <a:gd name="connsiteX1" fmla="*/ 0 w 2089376"/>
              <a:gd name="connsiteY1" fmla="*/ 321256 h 3614056"/>
              <a:gd name="connsiteX2" fmla="*/ 0 w 2089376"/>
              <a:gd name="connsiteY2" fmla="*/ 3292801 h 3614056"/>
              <a:gd name="connsiteX3" fmla="*/ 321256 w 2089376"/>
              <a:gd name="connsiteY3" fmla="*/ 3614057 h 3614056"/>
              <a:gd name="connsiteX4" fmla="*/ 1815047 w 2089376"/>
              <a:gd name="connsiteY4" fmla="*/ 3614057 h 3614056"/>
              <a:gd name="connsiteX5" fmla="*/ 2136303 w 2089376"/>
              <a:gd name="connsiteY5" fmla="*/ 3292801 h 3614056"/>
              <a:gd name="connsiteX6" fmla="*/ 2136303 w 2089376"/>
              <a:gd name="connsiteY6" fmla="*/ 321256 h 3614056"/>
              <a:gd name="connsiteX7" fmla="*/ 1815047 w 2089376"/>
              <a:gd name="connsiteY7" fmla="*/ 0 h 3614056"/>
              <a:gd name="connsiteX8" fmla="*/ 321256 w 2089376"/>
              <a:gd name="connsiteY8" fmla="*/ 0 h 3614056"/>
              <a:gd name="connsiteX9" fmla="*/ 889115 w 2089376"/>
              <a:gd name="connsiteY9" fmla="*/ 309397 h 3614056"/>
              <a:gd name="connsiteX10" fmla="*/ 1247302 w 2089376"/>
              <a:gd name="connsiteY10" fmla="*/ 309397 h 3614056"/>
              <a:gd name="connsiteX11" fmla="*/ 1289936 w 2089376"/>
              <a:gd name="connsiteY11" fmla="*/ 369650 h 3614056"/>
              <a:gd name="connsiteX12" fmla="*/ 1247302 w 2089376"/>
              <a:gd name="connsiteY12" fmla="*/ 429903 h 3614056"/>
              <a:gd name="connsiteX13" fmla="*/ 889115 w 2089376"/>
              <a:gd name="connsiteY13" fmla="*/ 429903 h 3614056"/>
              <a:gd name="connsiteX14" fmla="*/ 846480 w 2089376"/>
              <a:gd name="connsiteY14" fmla="*/ 369650 h 3614056"/>
              <a:gd name="connsiteX15" fmla="*/ 889115 w 2089376"/>
              <a:gd name="connsiteY15" fmla="*/ 309397 h 3614056"/>
              <a:gd name="connsiteX16" fmla="*/ 176468 w 2089376"/>
              <a:gd name="connsiteY16" fmla="*/ 738905 h 3614056"/>
              <a:gd name="connsiteX17" fmla="*/ 1959892 w 2089376"/>
              <a:gd name="connsiteY17" fmla="*/ 738905 h 3614056"/>
              <a:gd name="connsiteX18" fmla="*/ 1959892 w 2089376"/>
              <a:gd name="connsiteY18" fmla="*/ 2875208 h 3614056"/>
              <a:gd name="connsiteX19" fmla="*/ 176468 w 2089376"/>
              <a:gd name="connsiteY19" fmla="*/ 2875208 h 3614056"/>
              <a:gd name="connsiteX20" fmla="*/ 176468 w 2089376"/>
              <a:gd name="connsiteY20" fmla="*/ 738905 h 3614056"/>
              <a:gd name="connsiteX21" fmla="*/ 1068180 w 2089376"/>
              <a:gd name="connsiteY21" fmla="*/ 3045747 h 3614056"/>
              <a:gd name="connsiteX22" fmla="*/ 1068180 w 2089376"/>
              <a:gd name="connsiteY22" fmla="*/ 3045747 h 3614056"/>
              <a:gd name="connsiteX23" fmla="*/ 1267066 w 2089376"/>
              <a:gd name="connsiteY23" fmla="*/ 3244633 h 3614056"/>
              <a:gd name="connsiteX24" fmla="*/ 1267066 w 2089376"/>
              <a:gd name="connsiteY24" fmla="*/ 3244633 h 3614056"/>
              <a:gd name="connsiteX25" fmla="*/ 1267066 w 2089376"/>
              <a:gd name="connsiteY25" fmla="*/ 3244633 h 3614056"/>
              <a:gd name="connsiteX26" fmla="*/ 1267066 w 2089376"/>
              <a:gd name="connsiteY26" fmla="*/ 3244633 h 3614056"/>
              <a:gd name="connsiteX27" fmla="*/ 1068180 w 2089376"/>
              <a:gd name="connsiteY27" fmla="*/ 3443519 h 3614056"/>
              <a:gd name="connsiteX28" fmla="*/ 1068180 w 2089376"/>
              <a:gd name="connsiteY28" fmla="*/ 3443519 h 3614056"/>
              <a:gd name="connsiteX29" fmla="*/ 1068180 w 2089376"/>
              <a:gd name="connsiteY29" fmla="*/ 3443519 h 3614056"/>
              <a:gd name="connsiteX30" fmla="*/ 1068180 w 2089376"/>
              <a:gd name="connsiteY30" fmla="*/ 3443519 h 3614056"/>
              <a:gd name="connsiteX31" fmla="*/ 869294 w 2089376"/>
              <a:gd name="connsiteY31" fmla="*/ 3244633 h 3614056"/>
              <a:gd name="connsiteX32" fmla="*/ 869294 w 2089376"/>
              <a:gd name="connsiteY32" fmla="*/ 3244633 h 3614056"/>
              <a:gd name="connsiteX33" fmla="*/ 869294 w 2089376"/>
              <a:gd name="connsiteY33" fmla="*/ 3244633 h 3614056"/>
              <a:gd name="connsiteX34" fmla="*/ 869294 w 2089376"/>
              <a:gd name="connsiteY34" fmla="*/ 3244633 h 3614056"/>
              <a:gd name="connsiteX35" fmla="*/ 1068180 w 2089376"/>
              <a:gd name="connsiteY35" fmla="*/ 3045747 h 3614056"/>
              <a:gd name="connsiteX36" fmla="*/ 1068180 w 2089376"/>
              <a:gd name="connsiteY36" fmla="*/ 3045747 h 3614056"/>
              <a:gd name="connsiteX37" fmla="*/ 1068180 w 2089376"/>
              <a:gd name="connsiteY37" fmla="*/ 3045747 h 3614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089376" h="3614056">
                <a:moveTo>
                  <a:pt x="321256" y="0"/>
                </a:moveTo>
                <a:cubicBezTo>
                  <a:pt x="144562" y="0"/>
                  <a:pt x="0" y="144562"/>
                  <a:pt x="0" y="321256"/>
                </a:cubicBezTo>
                <a:lnTo>
                  <a:pt x="0" y="3292801"/>
                </a:lnTo>
                <a:cubicBezTo>
                  <a:pt x="0" y="3469495"/>
                  <a:pt x="144562" y="3614057"/>
                  <a:pt x="321256" y="3614057"/>
                </a:cubicBezTo>
                <a:lnTo>
                  <a:pt x="1815047" y="3614057"/>
                </a:lnTo>
                <a:cubicBezTo>
                  <a:pt x="1991741" y="3614057"/>
                  <a:pt x="2136303" y="3469495"/>
                  <a:pt x="2136303" y="3292801"/>
                </a:cubicBezTo>
                <a:lnTo>
                  <a:pt x="2136303" y="321256"/>
                </a:lnTo>
                <a:cubicBezTo>
                  <a:pt x="2136303" y="144562"/>
                  <a:pt x="1991741" y="0"/>
                  <a:pt x="1815047" y="0"/>
                </a:cubicBezTo>
                <a:lnTo>
                  <a:pt x="321256" y="0"/>
                </a:lnTo>
                <a:close/>
                <a:moveTo>
                  <a:pt x="889115" y="309397"/>
                </a:moveTo>
                <a:lnTo>
                  <a:pt x="1247302" y="309397"/>
                </a:lnTo>
                <a:cubicBezTo>
                  <a:pt x="1270849" y="309397"/>
                  <a:pt x="1289936" y="336390"/>
                  <a:pt x="1289936" y="369650"/>
                </a:cubicBezTo>
                <a:cubicBezTo>
                  <a:pt x="1289936" y="402911"/>
                  <a:pt x="1270849" y="429903"/>
                  <a:pt x="1247302" y="429903"/>
                </a:cubicBezTo>
                <a:lnTo>
                  <a:pt x="889115" y="429903"/>
                </a:lnTo>
                <a:cubicBezTo>
                  <a:pt x="865567" y="429903"/>
                  <a:pt x="846480" y="402911"/>
                  <a:pt x="846480" y="369650"/>
                </a:cubicBezTo>
                <a:cubicBezTo>
                  <a:pt x="846480" y="336390"/>
                  <a:pt x="865567" y="309397"/>
                  <a:pt x="889115" y="309397"/>
                </a:cubicBezTo>
                <a:close/>
                <a:moveTo>
                  <a:pt x="176468" y="738905"/>
                </a:moveTo>
                <a:lnTo>
                  <a:pt x="1959892" y="738905"/>
                </a:lnTo>
                <a:lnTo>
                  <a:pt x="1959892" y="2875208"/>
                </a:lnTo>
                <a:lnTo>
                  <a:pt x="176468" y="2875208"/>
                </a:lnTo>
                <a:lnTo>
                  <a:pt x="176468" y="738905"/>
                </a:lnTo>
                <a:close/>
                <a:moveTo>
                  <a:pt x="1068180" y="3045747"/>
                </a:moveTo>
                <a:cubicBezTo>
                  <a:pt x="1068180" y="3045747"/>
                  <a:pt x="1068180" y="3045747"/>
                  <a:pt x="1068180" y="3045747"/>
                </a:cubicBezTo>
                <a:cubicBezTo>
                  <a:pt x="1178013" y="3045747"/>
                  <a:pt x="1267066" y="3134799"/>
                  <a:pt x="1267066" y="3244633"/>
                </a:cubicBezTo>
                <a:cubicBezTo>
                  <a:pt x="1267066" y="3244633"/>
                  <a:pt x="1267066" y="3244633"/>
                  <a:pt x="1267066" y="3244633"/>
                </a:cubicBezTo>
                <a:lnTo>
                  <a:pt x="1267066" y="3244633"/>
                </a:lnTo>
                <a:cubicBezTo>
                  <a:pt x="1267066" y="3244633"/>
                  <a:pt x="1267066" y="3244633"/>
                  <a:pt x="1267066" y="3244633"/>
                </a:cubicBezTo>
                <a:cubicBezTo>
                  <a:pt x="1267066" y="3354466"/>
                  <a:pt x="1178013" y="3443519"/>
                  <a:pt x="1068180" y="3443519"/>
                </a:cubicBezTo>
                <a:cubicBezTo>
                  <a:pt x="1068180" y="3443519"/>
                  <a:pt x="1068180" y="3443519"/>
                  <a:pt x="1068180" y="3443519"/>
                </a:cubicBezTo>
                <a:lnTo>
                  <a:pt x="1068180" y="3443519"/>
                </a:lnTo>
                <a:cubicBezTo>
                  <a:pt x="1068180" y="3443519"/>
                  <a:pt x="1068180" y="3443519"/>
                  <a:pt x="1068180" y="3443519"/>
                </a:cubicBezTo>
                <a:cubicBezTo>
                  <a:pt x="958346" y="3443519"/>
                  <a:pt x="869294" y="3354466"/>
                  <a:pt x="869294" y="3244633"/>
                </a:cubicBezTo>
                <a:cubicBezTo>
                  <a:pt x="869294" y="3244633"/>
                  <a:pt x="869294" y="3244633"/>
                  <a:pt x="869294" y="3244633"/>
                </a:cubicBezTo>
                <a:lnTo>
                  <a:pt x="869294" y="3244633"/>
                </a:lnTo>
                <a:cubicBezTo>
                  <a:pt x="869294" y="3244633"/>
                  <a:pt x="869294" y="3244633"/>
                  <a:pt x="869294" y="3244633"/>
                </a:cubicBezTo>
                <a:cubicBezTo>
                  <a:pt x="869294" y="3134799"/>
                  <a:pt x="958346" y="3045747"/>
                  <a:pt x="1068180" y="3045747"/>
                </a:cubicBezTo>
                <a:cubicBezTo>
                  <a:pt x="1068180" y="3045747"/>
                  <a:pt x="1068180" y="3045747"/>
                  <a:pt x="1068180" y="3045747"/>
                </a:cubicBezTo>
                <a:lnTo>
                  <a:pt x="1068180" y="3045747"/>
                </a:lnTo>
                <a:close/>
              </a:path>
            </a:pathLst>
          </a:custGeom>
          <a:solidFill>
            <a:srgbClr val="FEFDFA"/>
          </a:solidFill>
          <a:ln w="56406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15520EB-0F65-403D-A973-B17B2A4C2E9D}"/>
              </a:ext>
            </a:extLst>
          </p:cNvPr>
          <p:cNvSpPr txBox="1"/>
          <p:nvPr/>
        </p:nvSpPr>
        <p:spPr>
          <a:xfrm>
            <a:off x="14035185" y="29438512"/>
            <a:ext cx="7250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FEFD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Take a picture to </a:t>
            </a:r>
            <a:br>
              <a:rPr lang="en-US" sz="4800" dirty="0">
                <a:solidFill>
                  <a:srgbClr val="FEFDFA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800" b="1" dirty="0">
                <a:solidFill>
                  <a:srgbClr val="FEFD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download the full pape</a:t>
            </a:r>
            <a:r>
              <a:rPr lang="en-US" sz="4800" dirty="0">
                <a:solidFill>
                  <a:srgbClr val="FEFD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74F99D74-1FE2-47E2-9103-2118C7620943}"/>
              </a:ext>
            </a:extLst>
          </p:cNvPr>
          <p:cNvCxnSpPr>
            <a:cxnSpLocks/>
          </p:cNvCxnSpPr>
          <p:nvPr/>
        </p:nvCxnSpPr>
        <p:spPr>
          <a:xfrm flipV="1">
            <a:off x="13080408" y="28526672"/>
            <a:ext cx="0" cy="453520"/>
          </a:xfrm>
          <a:prstGeom prst="straightConnector1">
            <a:avLst/>
          </a:prstGeom>
          <a:ln w="66675">
            <a:solidFill>
              <a:srgbClr val="FEFDFA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CDB5C0A9-48EF-4957-80A2-5853678941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34" y="28875361"/>
            <a:ext cx="8830395" cy="3532158"/>
          </a:xfrm>
          <a:prstGeom prst="rect">
            <a:avLst/>
          </a:prstGeom>
        </p:spPr>
      </p:pic>
      <p:sp>
        <p:nvSpPr>
          <p:cNvPr id="525" name="Rectangle 524">
            <a:extLst>
              <a:ext uri="{FF2B5EF4-FFF2-40B4-BE49-F238E27FC236}">
                <a16:creationId xmlns:a16="http://schemas.microsoft.com/office/drawing/2014/main" id="{4DD8B597-E83B-44EA-B4E5-8C0BE9DCC038}"/>
              </a:ext>
            </a:extLst>
          </p:cNvPr>
          <p:cNvSpPr/>
          <p:nvPr/>
        </p:nvSpPr>
        <p:spPr>
          <a:xfrm>
            <a:off x="12380137" y="24002020"/>
            <a:ext cx="4488138" cy="44214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27" name="Graphic 526">
            <a:extLst>
              <a:ext uri="{FF2B5EF4-FFF2-40B4-BE49-F238E27FC236}">
                <a16:creationId xmlns:a16="http://schemas.microsoft.com/office/drawing/2014/main" id="{41D38C52-D231-46A8-8C70-CD73D3D5ED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2594269" y="24157764"/>
            <a:ext cx="4059874" cy="405987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26707" y="22820937"/>
            <a:ext cx="8546321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>
                <a:latin typeface="Arial Black" panose="020B0A04020102020204" pitchFamily="34" charset="0"/>
                <a:cs typeface="Arial" panose="020B0604020202020204" pitchFamily="34" charset="0"/>
              </a:rPr>
              <a:t>DISCUSSION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“If this result actually generalized and I didn’t have to humbly disclaim the possibility of a thousand confounds and limitations, it would imply that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….”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6707" y="12319624"/>
            <a:ext cx="8941233" cy="10066391"/>
            <a:chOff x="626707" y="12898146"/>
            <a:chExt cx="8941233" cy="1006639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707" y="13693792"/>
              <a:ext cx="8546321" cy="6381253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626707" y="12898146"/>
              <a:ext cx="85110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4800" b="1" dirty="0" smtClean="0">
                  <a:latin typeface="Arial Black" panose="020B0A04020102020204" pitchFamily="34" charset="0"/>
                  <a:cs typeface="Arial" panose="020B0604020202020204" pitchFamily="34" charset="0"/>
                </a:rPr>
                <a:t>RESULTS</a:t>
              </a:r>
              <a:endParaRPr lang="en-US" sz="4800" b="1" dirty="0"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626707" y="20409992"/>
              <a:ext cx="8941233" cy="25545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71500" indent="-571500">
                <a:buFont typeface="Arial" panose="020B0604020202020204" pitchFamily="34" charset="0"/>
                <a:buChar char="•"/>
              </a:pPr>
              <a:r>
                <a:rPr lang="en-US" sz="3200" dirty="0">
                  <a:latin typeface="Arial" panose="020B0604020202020204" pitchFamily="34" charset="0"/>
                  <a:cs typeface="Arial" panose="020B0604020202020204" pitchFamily="34" charset="0"/>
                </a:rPr>
                <a:t>Ideally a graph, if you have one. NBD if you include your money-graph in both sidebars.</a:t>
              </a:r>
            </a:p>
            <a:p>
              <a:pPr marL="571500" indent="-571500">
                <a:buFont typeface="Arial" panose="020B0604020202020204" pitchFamily="34" charset="0"/>
                <a:buChar char="•"/>
              </a:pPr>
              <a:r>
                <a:rPr lang="en-US" sz="3200" dirty="0">
                  <a:latin typeface="Arial" panose="020B0604020202020204" pitchFamily="34" charset="0"/>
                  <a:cs typeface="Arial" panose="020B0604020202020204" pitchFamily="34" charset="0"/>
                </a:rPr>
                <a:t>Listing specific relationships you found is clearer than trying to summarize the results overall. But doing both is fine too.</a:t>
              </a:r>
            </a:p>
          </p:txBody>
        </p:sp>
      </p:grpSp>
      <p:sp>
        <p:nvSpPr>
          <p:cNvPr id="21" name="Rectangle 20"/>
          <p:cNvSpPr/>
          <p:nvPr/>
        </p:nvSpPr>
        <p:spPr>
          <a:xfrm>
            <a:off x="626707" y="26605411"/>
            <a:ext cx="89412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Fill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this space up as much as you need to, and feel free to include </a:t>
            </a:r>
            <a:r>
              <a:rPr lang="en-US" sz="3200" i="1" dirty="0">
                <a:latin typeface="Arial" panose="020B0604020202020204" pitchFamily="34" charset="0"/>
                <a:cs typeface="Arial" panose="020B0604020202020204" pitchFamily="34" charset="0"/>
              </a:rPr>
              <a:t>essential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figures and table-data but keep it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skimmable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7205" y="12003465"/>
            <a:ext cx="8849405" cy="459488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7567" y="17543385"/>
            <a:ext cx="8168680" cy="459488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7567" y="23250856"/>
            <a:ext cx="8168680" cy="441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8558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457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678733BE-059C-47B7-9415-5ADF2F3024F1}"/>
              </a:ext>
            </a:extLst>
          </p:cNvPr>
          <p:cNvSpPr>
            <a:spLocks noChangeAspect="1"/>
          </p:cNvSpPr>
          <p:nvPr/>
        </p:nvSpPr>
        <p:spPr>
          <a:xfrm>
            <a:off x="39401612" y="0"/>
            <a:ext cx="10058400" cy="33196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i="1" dirty="0">
                <a:latin typeface="Lato" panose="020F0502020204030203" pitchFamily="34" charset="0"/>
                <a:cs typeface="Lato" panose="020F0502020204030203" pitchFamily="34" charset="0"/>
              </a:rPr>
              <a:t>Non-Cognitive Predictors of Student Success:</a:t>
            </a:r>
            <a:r>
              <a:rPr lang="en-US" i="1" dirty="0">
                <a:latin typeface="Lato" panose="020F0502020204030203" pitchFamily="34" charset="0"/>
                <a:cs typeface="Lato" panose="020F0502020204030203" pitchFamily="34" charset="0"/>
              </a:rPr>
              <a:t/>
            </a:r>
            <a:br>
              <a:rPr lang="en-US" i="1" dirty="0">
                <a:latin typeface="Lato" panose="020F0502020204030203" pitchFamily="34" charset="0"/>
                <a:cs typeface="Lato" panose="020F0502020204030203" pitchFamily="34" charset="0"/>
              </a:rPr>
            </a:br>
            <a:r>
              <a:rPr lang="en-US" i="1" dirty="0">
                <a:latin typeface="Lato" panose="020F0502020204030203" pitchFamily="34" charset="0"/>
                <a:cs typeface="Lato" panose="020F0502020204030203" pitchFamily="34" charset="0"/>
              </a:rPr>
              <a:t>A Predictive Validity Comparison Between Domestic and International Students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DC4359A-7BBB-495A-96DE-65574C0C88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0136" y="4530832"/>
            <a:ext cx="25976634" cy="10500320"/>
          </a:xfrm>
        </p:spPr>
        <p:txBody>
          <a:bodyPr anchor="t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US" sz="13900" dirty="0">
                <a:solidFill>
                  <a:schemeClr val="bg1"/>
                </a:solidFill>
                <a:latin typeface="Arial Black" panose="020B0A040201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Main finding goes here</a:t>
            </a:r>
            <a:r>
              <a:rPr lang="en-US" sz="139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, translated into </a:t>
            </a:r>
            <a:r>
              <a:rPr lang="en-US" sz="13900" dirty="0">
                <a:solidFill>
                  <a:schemeClr val="bg1"/>
                </a:solidFill>
                <a:latin typeface="Arial Black" panose="020B0A040201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plain English</a:t>
            </a:r>
            <a:r>
              <a:rPr lang="en-US" sz="139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. </a:t>
            </a:r>
            <a:r>
              <a:rPr lang="en-US" sz="13900" dirty="0">
                <a:solidFill>
                  <a:schemeClr val="bg1"/>
                </a:solidFill>
                <a:latin typeface="Arial Black" panose="020B0A040201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Emphasize</a:t>
            </a:r>
            <a:r>
              <a:rPr lang="en-US" sz="139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the important words.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0C5B857-0E51-4898-BAEF-B471D5E63813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10058400" cy="32918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Ideally a graph, if you have one. NBD if you include your money-graph in both sidebars.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Listing specific relationships you found is clearer than trying to summarize the results overall. But doing both is fine too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35B311-3C19-412C-ADE6-EB2E4158F366}"/>
              </a:ext>
            </a:extLst>
          </p:cNvPr>
          <p:cNvSpPr txBox="1"/>
          <p:nvPr/>
        </p:nvSpPr>
        <p:spPr>
          <a:xfrm>
            <a:off x="626708" y="5351994"/>
            <a:ext cx="8941232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latin typeface="Arial Black" panose="020B0A04020102020204" pitchFamily="34" charset="0"/>
                <a:cs typeface="Arial" panose="020B0604020202020204" pitchFamily="34" charset="0"/>
              </a:rPr>
              <a:t>INTRO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Just give context for the gap you’re filling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You’re not going to get yelled at if you don’t cite the 5 papers from 1937 that defined this construct. This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aint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no lit review. They’ll download your paper if they want that.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4800" b="1" dirty="0" smtClean="0">
                <a:latin typeface="Arial Black" panose="020B0A04020102020204" pitchFamily="34" charset="0"/>
                <a:cs typeface="Arial" panose="020B0604020202020204" pitchFamily="34" charset="0"/>
              </a:rPr>
              <a:t>METHODS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Measures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you collected.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What you tested for (i.e., the predictor and outcome relationships you looked for).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Statistical techniques you used.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244B05-C5D7-4580-8933-5B2F47EB56B0}"/>
              </a:ext>
            </a:extLst>
          </p:cNvPr>
          <p:cNvSpPr txBox="1"/>
          <p:nvPr/>
        </p:nvSpPr>
        <p:spPr>
          <a:xfrm>
            <a:off x="626708" y="999996"/>
            <a:ext cx="914884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i="1" dirty="0">
                <a:latin typeface="Arial Black" panose="020B0A04020102020204" pitchFamily="34" charset="0"/>
                <a:cs typeface="Lato" panose="020F0502020204030203" pitchFamily="34" charset="0"/>
              </a:rPr>
              <a:t>Title</a:t>
            </a:r>
            <a:r>
              <a:rPr lang="en-US" sz="5400" b="1" i="1" dirty="0">
                <a:latin typeface="Arial Black" panose="020B0A04020102020204" pitchFamily="34" charset="0"/>
                <a:cs typeface="Lato" panose="020F0502020204030203" pitchFamily="34" charset="0"/>
              </a:rPr>
              <a:t>:</a:t>
            </a:r>
            <a:r>
              <a:rPr lang="en-US" sz="5400" i="1" dirty="0">
                <a:latin typeface="Lato" panose="020F0502020204030203" pitchFamily="34" charset="0"/>
                <a:cs typeface="Lato" panose="020F0502020204030203" pitchFamily="34" charset="0"/>
              </a:rPr>
              <a:t/>
            </a:r>
            <a:br>
              <a:rPr lang="en-US" sz="5400" i="1" dirty="0">
                <a:latin typeface="Lato" panose="020F0502020204030203" pitchFamily="34" charset="0"/>
                <a:cs typeface="Lato" panose="020F0502020204030203" pitchFamily="34" charset="0"/>
              </a:rPr>
            </a:br>
            <a:r>
              <a:rPr lang="en-US" sz="4400" i="1" dirty="0">
                <a:latin typeface="Arial" panose="020B0604020202020204" pitchFamily="34" charset="0"/>
                <a:cs typeface="Arial" panose="020B0604020202020204" pitchFamily="34" charset="0"/>
              </a:rPr>
              <a:t>Subtitle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7DC07A8-5A9F-4CC0-AEFE-B85CA7196E38}"/>
              </a:ext>
            </a:extLst>
          </p:cNvPr>
          <p:cNvGrpSpPr/>
          <p:nvPr/>
        </p:nvGrpSpPr>
        <p:grpSpPr>
          <a:xfrm>
            <a:off x="812938" y="3419688"/>
            <a:ext cx="7889785" cy="1200329"/>
            <a:chOff x="634276" y="6195094"/>
            <a:chExt cx="7889785" cy="120032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4F9E57F-C64F-4827-8C49-BB9DBDC073C7}"/>
                </a:ext>
              </a:extLst>
            </p:cNvPr>
            <p:cNvSpPr txBox="1"/>
            <p:nvPr/>
          </p:nvSpPr>
          <p:spPr>
            <a:xfrm>
              <a:off x="1006739" y="6195094"/>
              <a:ext cx="751732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0"/>
                </a:spcBef>
              </a:pPr>
              <a:r>
                <a:rPr lang="en-US" sz="3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" panose="020F0502020204030203" pitchFamily="34" charset="0"/>
                  <a:cs typeface="Lato" panose="020F0502020204030203" pitchFamily="34" charset="0"/>
                </a:rPr>
                <a:t>Presenter Name</a:t>
              </a:r>
              <a:r>
                <a:rPr 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" panose="020F0502020204030203" pitchFamily="34" charset="0"/>
                  <a:cs typeface="Lato" panose="020F0502020204030203" pitchFamily="34" charset="0"/>
                </a:rPr>
                <a:t>, author2, </a:t>
              </a:r>
              <a:br>
                <a:rPr 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" panose="020F0502020204030203" pitchFamily="34" charset="0"/>
                  <a:cs typeface="Lato" panose="020F0502020204030203" pitchFamily="34" charset="0"/>
                </a:rPr>
              </a:br>
              <a:r>
                <a:rPr 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" panose="020F0502020204030203" pitchFamily="34" charset="0"/>
                  <a:cs typeface="Lato" panose="020F0502020204030203" pitchFamily="34" charset="0"/>
                </a:rPr>
                <a:t>author3, author4</a:t>
              </a:r>
              <a:endParaRPr lang="en-US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20" name="Graphic 18">
              <a:extLst>
                <a:ext uri="{FF2B5EF4-FFF2-40B4-BE49-F238E27FC236}">
                  <a16:creationId xmlns:a16="http://schemas.microsoft.com/office/drawing/2014/main" id="{BDF411EE-4753-4C32-9DAF-D5DA024A3893}"/>
                </a:ext>
              </a:extLst>
            </p:cNvPr>
            <p:cNvSpPr/>
            <p:nvPr/>
          </p:nvSpPr>
          <p:spPr>
            <a:xfrm>
              <a:off x="634276" y="6265064"/>
              <a:ext cx="360430" cy="335196"/>
            </a:xfrm>
            <a:custGeom>
              <a:avLst/>
              <a:gdLst>
                <a:gd name="connsiteX0" fmla="*/ 310594 w 327663"/>
                <a:gd name="connsiteY0" fmla="*/ 219906 h 335196"/>
                <a:gd name="connsiteX1" fmla="*/ 246568 w 327663"/>
                <a:gd name="connsiteY1" fmla="*/ 176217 h 335196"/>
                <a:gd name="connsiteX2" fmla="*/ 212295 w 327663"/>
                <a:gd name="connsiteY2" fmla="*/ 176217 h 335196"/>
                <a:gd name="connsiteX3" fmla="*/ 165217 w 327663"/>
                <a:gd name="connsiteY3" fmla="*/ 189022 h 335196"/>
                <a:gd name="connsiteX4" fmla="*/ 118138 w 327663"/>
                <a:gd name="connsiteY4" fmla="*/ 176217 h 335196"/>
                <a:gd name="connsiteX5" fmla="*/ 83866 w 327663"/>
                <a:gd name="connsiteY5" fmla="*/ 176217 h 335196"/>
                <a:gd name="connsiteX6" fmla="*/ 19839 w 327663"/>
                <a:gd name="connsiteY6" fmla="*/ 219906 h 335196"/>
                <a:gd name="connsiteX7" fmla="*/ 1385 w 327663"/>
                <a:gd name="connsiteY7" fmla="*/ 299750 h 335196"/>
                <a:gd name="connsiteX8" fmla="*/ 165970 w 327663"/>
                <a:gd name="connsiteY8" fmla="*/ 335529 h 335196"/>
                <a:gd name="connsiteX9" fmla="*/ 329802 w 327663"/>
                <a:gd name="connsiteY9" fmla="*/ 299750 h 335196"/>
                <a:gd name="connsiteX10" fmla="*/ 310594 w 327663"/>
                <a:gd name="connsiteY10" fmla="*/ 219906 h 335196"/>
                <a:gd name="connsiteX11" fmla="*/ 165593 w 327663"/>
                <a:gd name="connsiteY11" fmla="*/ 154749 h 335196"/>
                <a:gd name="connsiteX12" fmla="*/ 242425 w 327663"/>
                <a:gd name="connsiteY12" fmla="*/ 77918 h 335196"/>
                <a:gd name="connsiteX13" fmla="*/ 165593 w 327663"/>
                <a:gd name="connsiteY13" fmla="*/ 1086 h 335196"/>
                <a:gd name="connsiteX14" fmla="*/ 88762 w 327663"/>
                <a:gd name="connsiteY14" fmla="*/ 77918 h 335196"/>
                <a:gd name="connsiteX15" fmla="*/ 165593 w 327663"/>
                <a:gd name="connsiteY15" fmla="*/ 154749 h 33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27663" h="335196">
                  <a:moveTo>
                    <a:pt x="310594" y="219906"/>
                  </a:moveTo>
                  <a:cubicBezTo>
                    <a:pt x="287243" y="179983"/>
                    <a:pt x="246568" y="176217"/>
                    <a:pt x="246568" y="176217"/>
                  </a:cubicBezTo>
                  <a:lnTo>
                    <a:pt x="212295" y="176217"/>
                  </a:lnTo>
                  <a:cubicBezTo>
                    <a:pt x="198360" y="184126"/>
                    <a:pt x="182541" y="189022"/>
                    <a:pt x="165217" y="189022"/>
                  </a:cubicBezTo>
                  <a:cubicBezTo>
                    <a:pt x="147892" y="189022"/>
                    <a:pt x="132074" y="184503"/>
                    <a:pt x="118138" y="176217"/>
                  </a:cubicBezTo>
                  <a:lnTo>
                    <a:pt x="83866" y="176217"/>
                  </a:lnTo>
                  <a:cubicBezTo>
                    <a:pt x="83866" y="176217"/>
                    <a:pt x="43190" y="179983"/>
                    <a:pt x="19839" y="219906"/>
                  </a:cubicBezTo>
                  <a:cubicBezTo>
                    <a:pt x="-2758" y="259828"/>
                    <a:pt x="1385" y="299750"/>
                    <a:pt x="1385" y="299750"/>
                  </a:cubicBezTo>
                  <a:cubicBezTo>
                    <a:pt x="1385" y="299750"/>
                    <a:pt x="37164" y="335529"/>
                    <a:pt x="165970" y="335529"/>
                  </a:cubicBezTo>
                  <a:cubicBezTo>
                    <a:pt x="294776" y="335529"/>
                    <a:pt x="329802" y="299750"/>
                    <a:pt x="329802" y="299750"/>
                  </a:cubicBezTo>
                  <a:cubicBezTo>
                    <a:pt x="329802" y="299750"/>
                    <a:pt x="333945" y="259828"/>
                    <a:pt x="310594" y="219906"/>
                  </a:cubicBezTo>
                  <a:close/>
                  <a:moveTo>
                    <a:pt x="165593" y="154749"/>
                  </a:moveTo>
                  <a:cubicBezTo>
                    <a:pt x="208152" y="154749"/>
                    <a:pt x="242425" y="120477"/>
                    <a:pt x="242425" y="77918"/>
                  </a:cubicBezTo>
                  <a:cubicBezTo>
                    <a:pt x="242425" y="35359"/>
                    <a:pt x="208152" y="1086"/>
                    <a:pt x="165593" y="1086"/>
                  </a:cubicBezTo>
                  <a:cubicBezTo>
                    <a:pt x="123035" y="1086"/>
                    <a:pt x="88762" y="35736"/>
                    <a:pt x="88762" y="77918"/>
                  </a:cubicBezTo>
                  <a:cubicBezTo>
                    <a:pt x="88762" y="120477"/>
                    <a:pt x="123035" y="154749"/>
                    <a:pt x="165593" y="154749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36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FCAC4B58-8623-4DBE-951A-DDF821787031}"/>
              </a:ext>
            </a:extLst>
          </p:cNvPr>
          <p:cNvSpPr txBox="1"/>
          <p:nvPr/>
        </p:nvSpPr>
        <p:spPr>
          <a:xfrm>
            <a:off x="39997205" y="999996"/>
            <a:ext cx="8849405" cy="10248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AMMO BAR</a:t>
            </a:r>
          </a:p>
          <a:p>
            <a:endParaRPr lang="en-US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5400" b="1" dirty="0">
                <a:latin typeface="Arial" panose="020B0604020202020204" pitchFamily="34" charset="0"/>
                <a:cs typeface="Arial" panose="020B0604020202020204" pitchFamily="34" charset="0"/>
              </a:rPr>
              <a:t>Delete this and replace it with your…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Extra Graphs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Extra Correlation tables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Extra Figures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Extra nuance that you’re worried about leaving out.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Keep it messy! This section is just for you.</a:t>
            </a:r>
          </a:p>
        </p:txBody>
      </p:sp>
      <p:sp>
        <p:nvSpPr>
          <p:cNvPr id="9" name="Graphic 7">
            <a:extLst>
              <a:ext uri="{FF2B5EF4-FFF2-40B4-BE49-F238E27FC236}">
                <a16:creationId xmlns:a16="http://schemas.microsoft.com/office/drawing/2014/main" id="{9914F9AF-0FB9-4924-8DCA-B46EEB713FE9}"/>
              </a:ext>
            </a:extLst>
          </p:cNvPr>
          <p:cNvSpPr/>
          <p:nvPr/>
        </p:nvSpPr>
        <p:spPr>
          <a:xfrm>
            <a:off x="12421700" y="29136378"/>
            <a:ext cx="1256803" cy="2173929"/>
          </a:xfrm>
          <a:custGeom>
            <a:avLst/>
            <a:gdLst>
              <a:gd name="connsiteX0" fmla="*/ 321256 w 2089376"/>
              <a:gd name="connsiteY0" fmla="*/ 0 h 3614056"/>
              <a:gd name="connsiteX1" fmla="*/ 0 w 2089376"/>
              <a:gd name="connsiteY1" fmla="*/ 321256 h 3614056"/>
              <a:gd name="connsiteX2" fmla="*/ 0 w 2089376"/>
              <a:gd name="connsiteY2" fmla="*/ 3292801 h 3614056"/>
              <a:gd name="connsiteX3" fmla="*/ 321256 w 2089376"/>
              <a:gd name="connsiteY3" fmla="*/ 3614057 h 3614056"/>
              <a:gd name="connsiteX4" fmla="*/ 1815047 w 2089376"/>
              <a:gd name="connsiteY4" fmla="*/ 3614057 h 3614056"/>
              <a:gd name="connsiteX5" fmla="*/ 2136303 w 2089376"/>
              <a:gd name="connsiteY5" fmla="*/ 3292801 h 3614056"/>
              <a:gd name="connsiteX6" fmla="*/ 2136303 w 2089376"/>
              <a:gd name="connsiteY6" fmla="*/ 321256 h 3614056"/>
              <a:gd name="connsiteX7" fmla="*/ 1815047 w 2089376"/>
              <a:gd name="connsiteY7" fmla="*/ 0 h 3614056"/>
              <a:gd name="connsiteX8" fmla="*/ 321256 w 2089376"/>
              <a:gd name="connsiteY8" fmla="*/ 0 h 3614056"/>
              <a:gd name="connsiteX9" fmla="*/ 889115 w 2089376"/>
              <a:gd name="connsiteY9" fmla="*/ 309397 h 3614056"/>
              <a:gd name="connsiteX10" fmla="*/ 1247302 w 2089376"/>
              <a:gd name="connsiteY10" fmla="*/ 309397 h 3614056"/>
              <a:gd name="connsiteX11" fmla="*/ 1289936 w 2089376"/>
              <a:gd name="connsiteY11" fmla="*/ 369650 h 3614056"/>
              <a:gd name="connsiteX12" fmla="*/ 1247302 w 2089376"/>
              <a:gd name="connsiteY12" fmla="*/ 429903 h 3614056"/>
              <a:gd name="connsiteX13" fmla="*/ 889115 w 2089376"/>
              <a:gd name="connsiteY13" fmla="*/ 429903 h 3614056"/>
              <a:gd name="connsiteX14" fmla="*/ 846480 w 2089376"/>
              <a:gd name="connsiteY14" fmla="*/ 369650 h 3614056"/>
              <a:gd name="connsiteX15" fmla="*/ 889115 w 2089376"/>
              <a:gd name="connsiteY15" fmla="*/ 309397 h 3614056"/>
              <a:gd name="connsiteX16" fmla="*/ 176468 w 2089376"/>
              <a:gd name="connsiteY16" fmla="*/ 738905 h 3614056"/>
              <a:gd name="connsiteX17" fmla="*/ 1959892 w 2089376"/>
              <a:gd name="connsiteY17" fmla="*/ 738905 h 3614056"/>
              <a:gd name="connsiteX18" fmla="*/ 1959892 w 2089376"/>
              <a:gd name="connsiteY18" fmla="*/ 2875208 h 3614056"/>
              <a:gd name="connsiteX19" fmla="*/ 176468 w 2089376"/>
              <a:gd name="connsiteY19" fmla="*/ 2875208 h 3614056"/>
              <a:gd name="connsiteX20" fmla="*/ 176468 w 2089376"/>
              <a:gd name="connsiteY20" fmla="*/ 738905 h 3614056"/>
              <a:gd name="connsiteX21" fmla="*/ 1068180 w 2089376"/>
              <a:gd name="connsiteY21" fmla="*/ 3045747 h 3614056"/>
              <a:gd name="connsiteX22" fmla="*/ 1068180 w 2089376"/>
              <a:gd name="connsiteY22" fmla="*/ 3045747 h 3614056"/>
              <a:gd name="connsiteX23" fmla="*/ 1267066 w 2089376"/>
              <a:gd name="connsiteY23" fmla="*/ 3244633 h 3614056"/>
              <a:gd name="connsiteX24" fmla="*/ 1267066 w 2089376"/>
              <a:gd name="connsiteY24" fmla="*/ 3244633 h 3614056"/>
              <a:gd name="connsiteX25" fmla="*/ 1267066 w 2089376"/>
              <a:gd name="connsiteY25" fmla="*/ 3244633 h 3614056"/>
              <a:gd name="connsiteX26" fmla="*/ 1267066 w 2089376"/>
              <a:gd name="connsiteY26" fmla="*/ 3244633 h 3614056"/>
              <a:gd name="connsiteX27" fmla="*/ 1068180 w 2089376"/>
              <a:gd name="connsiteY27" fmla="*/ 3443519 h 3614056"/>
              <a:gd name="connsiteX28" fmla="*/ 1068180 w 2089376"/>
              <a:gd name="connsiteY28" fmla="*/ 3443519 h 3614056"/>
              <a:gd name="connsiteX29" fmla="*/ 1068180 w 2089376"/>
              <a:gd name="connsiteY29" fmla="*/ 3443519 h 3614056"/>
              <a:gd name="connsiteX30" fmla="*/ 1068180 w 2089376"/>
              <a:gd name="connsiteY30" fmla="*/ 3443519 h 3614056"/>
              <a:gd name="connsiteX31" fmla="*/ 869294 w 2089376"/>
              <a:gd name="connsiteY31" fmla="*/ 3244633 h 3614056"/>
              <a:gd name="connsiteX32" fmla="*/ 869294 w 2089376"/>
              <a:gd name="connsiteY32" fmla="*/ 3244633 h 3614056"/>
              <a:gd name="connsiteX33" fmla="*/ 869294 w 2089376"/>
              <a:gd name="connsiteY33" fmla="*/ 3244633 h 3614056"/>
              <a:gd name="connsiteX34" fmla="*/ 869294 w 2089376"/>
              <a:gd name="connsiteY34" fmla="*/ 3244633 h 3614056"/>
              <a:gd name="connsiteX35" fmla="*/ 1068180 w 2089376"/>
              <a:gd name="connsiteY35" fmla="*/ 3045747 h 3614056"/>
              <a:gd name="connsiteX36" fmla="*/ 1068180 w 2089376"/>
              <a:gd name="connsiteY36" fmla="*/ 3045747 h 3614056"/>
              <a:gd name="connsiteX37" fmla="*/ 1068180 w 2089376"/>
              <a:gd name="connsiteY37" fmla="*/ 3045747 h 3614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089376" h="3614056">
                <a:moveTo>
                  <a:pt x="321256" y="0"/>
                </a:moveTo>
                <a:cubicBezTo>
                  <a:pt x="144562" y="0"/>
                  <a:pt x="0" y="144562"/>
                  <a:pt x="0" y="321256"/>
                </a:cubicBezTo>
                <a:lnTo>
                  <a:pt x="0" y="3292801"/>
                </a:lnTo>
                <a:cubicBezTo>
                  <a:pt x="0" y="3469495"/>
                  <a:pt x="144562" y="3614057"/>
                  <a:pt x="321256" y="3614057"/>
                </a:cubicBezTo>
                <a:lnTo>
                  <a:pt x="1815047" y="3614057"/>
                </a:lnTo>
                <a:cubicBezTo>
                  <a:pt x="1991741" y="3614057"/>
                  <a:pt x="2136303" y="3469495"/>
                  <a:pt x="2136303" y="3292801"/>
                </a:cubicBezTo>
                <a:lnTo>
                  <a:pt x="2136303" y="321256"/>
                </a:lnTo>
                <a:cubicBezTo>
                  <a:pt x="2136303" y="144562"/>
                  <a:pt x="1991741" y="0"/>
                  <a:pt x="1815047" y="0"/>
                </a:cubicBezTo>
                <a:lnTo>
                  <a:pt x="321256" y="0"/>
                </a:lnTo>
                <a:close/>
                <a:moveTo>
                  <a:pt x="889115" y="309397"/>
                </a:moveTo>
                <a:lnTo>
                  <a:pt x="1247302" y="309397"/>
                </a:lnTo>
                <a:cubicBezTo>
                  <a:pt x="1270849" y="309397"/>
                  <a:pt x="1289936" y="336390"/>
                  <a:pt x="1289936" y="369650"/>
                </a:cubicBezTo>
                <a:cubicBezTo>
                  <a:pt x="1289936" y="402911"/>
                  <a:pt x="1270849" y="429903"/>
                  <a:pt x="1247302" y="429903"/>
                </a:cubicBezTo>
                <a:lnTo>
                  <a:pt x="889115" y="429903"/>
                </a:lnTo>
                <a:cubicBezTo>
                  <a:pt x="865567" y="429903"/>
                  <a:pt x="846480" y="402911"/>
                  <a:pt x="846480" y="369650"/>
                </a:cubicBezTo>
                <a:cubicBezTo>
                  <a:pt x="846480" y="336390"/>
                  <a:pt x="865567" y="309397"/>
                  <a:pt x="889115" y="309397"/>
                </a:cubicBezTo>
                <a:close/>
                <a:moveTo>
                  <a:pt x="176468" y="738905"/>
                </a:moveTo>
                <a:lnTo>
                  <a:pt x="1959892" y="738905"/>
                </a:lnTo>
                <a:lnTo>
                  <a:pt x="1959892" y="2875208"/>
                </a:lnTo>
                <a:lnTo>
                  <a:pt x="176468" y="2875208"/>
                </a:lnTo>
                <a:lnTo>
                  <a:pt x="176468" y="738905"/>
                </a:lnTo>
                <a:close/>
                <a:moveTo>
                  <a:pt x="1068180" y="3045747"/>
                </a:moveTo>
                <a:cubicBezTo>
                  <a:pt x="1068180" y="3045747"/>
                  <a:pt x="1068180" y="3045747"/>
                  <a:pt x="1068180" y="3045747"/>
                </a:cubicBezTo>
                <a:cubicBezTo>
                  <a:pt x="1178013" y="3045747"/>
                  <a:pt x="1267066" y="3134799"/>
                  <a:pt x="1267066" y="3244633"/>
                </a:cubicBezTo>
                <a:cubicBezTo>
                  <a:pt x="1267066" y="3244633"/>
                  <a:pt x="1267066" y="3244633"/>
                  <a:pt x="1267066" y="3244633"/>
                </a:cubicBezTo>
                <a:lnTo>
                  <a:pt x="1267066" y="3244633"/>
                </a:lnTo>
                <a:cubicBezTo>
                  <a:pt x="1267066" y="3244633"/>
                  <a:pt x="1267066" y="3244633"/>
                  <a:pt x="1267066" y="3244633"/>
                </a:cubicBezTo>
                <a:cubicBezTo>
                  <a:pt x="1267066" y="3354466"/>
                  <a:pt x="1178013" y="3443519"/>
                  <a:pt x="1068180" y="3443519"/>
                </a:cubicBezTo>
                <a:cubicBezTo>
                  <a:pt x="1068180" y="3443519"/>
                  <a:pt x="1068180" y="3443519"/>
                  <a:pt x="1068180" y="3443519"/>
                </a:cubicBezTo>
                <a:lnTo>
                  <a:pt x="1068180" y="3443519"/>
                </a:lnTo>
                <a:cubicBezTo>
                  <a:pt x="1068180" y="3443519"/>
                  <a:pt x="1068180" y="3443519"/>
                  <a:pt x="1068180" y="3443519"/>
                </a:cubicBezTo>
                <a:cubicBezTo>
                  <a:pt x="958346" y="3443519"/>
                  <a:pt x="869294" y="3354466"/>
                  <a:pt x="869294" y="3244633"/>
                </a:cubicBezTo>
                <a:cubicBezTo>
                  <a:pt x="869294" y="3244633"/>
                  <a:pt x="869294" y="3244633"/>
                  <a:pt x="869294" y="3244633"/>
                </a:cubicBezTo>
                <a:lnTo>
                  <a:pt x="869294" y="3244633"/>
                </a:lnTo>
                <a:cubicBezTo>
                  <a:pt x="869294" y="3244633"/>
                  <a:pt x="869294" y="3244633"/>
                  <a:pt x="869294" y="3244633"/>
                </a:cubicBezTo>
                <a:cubicBezTo>
                  <a:pt x="869294" y="3134799"/>
                  <a:pt x="958346" y="3045747"/>
                  <a:pt x="1068180" y="3045747"/>
                </a:cubicBezTo>
                <a:cubicBezTo>
                  <a:pt x="1068180" y="3045747"/>
                  <a:pt x="1068180" y="3045747"/>
                  <a:pt x="1068180" y="3045747"/>
                </a:cubicBezTo>
                <a:lnTo>
                  <a:pt x="1068180" y="3045747"/>
                </a:lnTo>
                <a:close/>
              </a:path>
            </a:pathLst>
          </a:custGeom>
          <a:solidFill>
            <a:srgbClr val="FEFDFA"/>
          </a:solidFill>
          <a:ln w="56406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15520EB-0F65-403D-A973-B17B2A4C2E9D}"/>
              </a:ext>
            </a:extLst>
          </p:cNvPr>
          <p:cNvSpPr txBox="1"/>
          <p:nvPr/>
        </p:nvSpPr>
        <p:spPr>
          <a:xfrm>
            <a:off x="14035185" y="29438512"/>
            <a:ext cx="7250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FEFD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Take a picture to </a:t>
            </a:r>
            <a:br>
              <a:rPr lang="en-US" sz="4800" dirty="0">
                <a:solidFill>
                  <a:srgbClr val="FEFDFA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800" b="1" dirty="0">
                <a:solidFill>
                  <a:srgbClr val="FEFD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download the full pape</a:t>
            </a:r>
            <a:r>
              <a:rPr lang="en-US" sz="4800" dirty="0">
                <a:solidFill>
                  <a:srgbClr val="FEFD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74F99D74-1FE2-47E2-9103-2118C7620943}"/>
              </a:ext>
            </a:extLst>
          </p:cNvPr>
          <p:cNvCxnSpPr>
            <a:cxnSpLocks/>
          </p:cNvCxnSpPr>
          <p:nvPr/>
        </p:nvCxnSpPr>
        <p:spPr>
          <a:xfrm flipV="1">
            <a:off x="13080408" y="28526672"/>
            <a:ext cx="0" cy="453520"/>
          </a:xfrm>
          <a:prstGeom prst="straightConnector1">
            <a:avLst/>
          </a:prstGeom>
          <a:ln w="66675">
            <a:solidFill>
              <a:srgbClr val="FEFDFA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CDB5C0A9-48EF-4957-80A2-5853678941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34" y="28875361"/>
            <a:ext cx="8830395" cy="3532158"/>
          </a:xfrm>
          <a:prstGeom prst="rect">
            <a:avLst/>
          </a:prstGeom>
        </p:spPr>
      </p:pic>
      <p:sp>
        <p:nvSpPr>
          <p:cNvPr id="525" name="Rectangle 524">
            <a:extLst>
              <a:ext uri="{FF2B5EF4-FFF2-40B4-BE49-F238E27FC236}">
                <a16:creationId xmlns:a16="http://schemas.microsoft.com/office/drawing/2014/main" id="{4DD8B597-E83B-44EA-B4E5-8C0BE9DCC038}"/>
              </a:ext>
            </a:extLst>
          </p:cNvPr>
          <p:cNvSpPr/>
          <p:nvPr/>
        </p:nvSpPr>
        <p:spPr>
          <a:xfrm>
            <a:off x="12380137" y="24002020"/>
            <a:ext cx="4488138" cy="44214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27" name="Graphic 526">
            <a:extLst>
              <a:ext uri="{FF2B5EF4-FFF2-40B4-BE49-F238E27FC236}">
                <a16:creationId xmlns:a16="http://schemas.microsoft.com/office/drawing/2014/main" id="{41D38C52-D231-46A8-8C70-CD73D3D5ED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2594269" y="24157764"/>
            <a:ext cx="4059874" cy="405987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26707" y="22820937"/>
            <a:ext cx="8546321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>
                <a:latin typeface="Arial Black" panose="020B0A04020102020204" pitchFamily="34" charset="0"/>
                <a:cs typeface="Arial" panose="020B0604020202020204" pitchFamily="34" charset="0"/>
              </a:rPr>
              <a:t>DISCUSSION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“If this result actually generalized and I didn’t have to humbly disclaim the possibility of a thousand confounds and limitations, it would imply that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….”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6707" y="12319624"/>
            <a:ext cx="8941233" cy="10066391"/>
            <a:chOff x="626707" y="12898146"/>
            <a:chExt cx="8941233" cy="1006639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707" y="13693792"/>
              <a:ext cx="8546321" cy="6381253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626707" y="12898146"/>
              <a:ext cx="85110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4800" b="1" dirty="0" smtClean="0">
                  <a:latin typeface="Arial Black" panose="020B0A04020102020204" pitchFamily="34" charset="0"/>
                  <a:cs typeface="Arial" panose="020B0604020202020204" pitchFamily="34" charset="0"/>
                </a:rPr>
                <a:t>RESULTS</a:t>
              </a:r>
              <a:endParaRPr lang="en-US" sz="4800" b="1" dirty="0"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626707" y="20409992"/>
              <a:ext cx="8941233" cy="25545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71500" indent="-571500">
                <a:buFont typeface="Arial" panose="020B0604020202020204" pitchFamily="34" charset="0"/>
                <a:buChar char="•"/>
              </a:pPr>
              <a:r>
                <a:rPr lang="en-US" sz="3200" dirty="0">
                  <a:latin typeface="Arial" panose="020B0604020202020204" pitchFamily="34" charset="0"/>
                  <a:cs typeface="Arial" panose="020B0604020202020204" pitchFamily="34" charset="0"/>
                </a:rPr>
                <a:t>Ideally a graph, if you have one. NBD if you include your money-graph in both sidebars.</a:t>
              </a:r>
            </a:p>
            <a:p>
              <a:pPr marL="571500" indent="-571500">
                <a:buFont typeface="Arial" panose="020B0604020202020204" pitchFamily="34" charset="0"/>
                <a:buChar char="•"/>
              </a:pPr>
              <a:r>
                <a:rPr lang="en-US" sz="3200" dirty="0">
                  <a:latin typeface="Arial" panose="020B0604020202020204" pitchFamily="34" charset="0"/>
                  <a:cs typeface="Arial" panose="020B0604020202020204" pitchFamily="34" charset="0"/>
                </a:rPr>
                <a:t>Listing specific relationships you found is clearer than trying to summarize the results overall. But doing both is fine too.</a:t>
              </a:r>
            </a:p>
          </p:txBody>
        </p:sp>
      </p:grpSp>
      <p:sp>
        <p:nvSpPr>
          <p:cNvPr id="21" name="Rectangle 20"/>
          <p:cNvSpPr/>
          <p:nvPr/>
        </p:nvSpPr>
        <p:spPr>
          <a:xfrm>
            <a:off x="626707" y="26605411"/>
            <a:ext cx="89412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Fill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this space up as much as you need to, and feel free to include </a:t>
            </a:r>
            <a:r>
              <a:rPr lang="en-US" sz="3200" i="1" dirty="0">
                <a:latin typeface="Arial" panose="020B0604020202020204" pitchFamily="34" charset="0"/>
                <a:cs typeface="Arial" panose="020B0604020202020204" pitchFamily="34" charset="0"/>
              </a:rPr>
              <a:t>essential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figures and table-data but keep it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skimmable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7205" y="12003465"/>
            <a:ext cx="8849405" cy="459488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7567" y="17543385"/>
            <a:ext cx="8168680" cy="459488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7567" y="23250856"/>
            <a:ext cx="8168680" cy="441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1466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0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DD0000"/>
      </a:accent1>
      <a:accent2>
        <a:srgbClr val="C00000"/>
      </a:accent2>
      <a:accent3>
        <a:srgbClr val="F5F1E7"/>
      </a:accent3>
      <a:accent4>
        <a:srgbClr val="F57F29"/>
      </a:accent4>
      <a:accent5>
        <a:srgbClr val="FDB71A"/>
      </a:accent5>
      <a:accent6>
        <a:srgbClr val="C7C8CA"/>
      </a:accent6>
      <a:hlink>
        <a:srgbClr val="109DC0"/>
      </a:hlink>
      <a:folHlink>
        <a:srgbClr val="00B098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C63B4E0-2239-418E-9F3B-766262B3C0FE}" vid="{8DB53912-0E68-4C5A-80F3-A55B9429D27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1688</Words>
  <Application>Microsoft Office PowerPoint</Application>
  <PresentationFormat>Custom</PresentationFormat>
  <Paragraphs>162</Paragraphs>
  <Slides>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Arial Black</vt:lpstr>
      <vt:lpstr>Calibri</vt:lpstr>
      <vt:lpstr>Calibri Light</vt:lpstr>
      <vt:lpstr>Lato</vt:lpstr>
      <vt:lpstr>Roboto</vt:lpstr>
      <vt:lpstr>Office Theme</vt:lpstr>
      <vt:lpstr>Main finding goes here, translated into plain English. Emphasize the important words.</vt:lpstr>
      <vt:lpstr>Main finding goes here, translated into plain English. Emphasize the important words.</vt:lpstr>
      <vt:lpstr>FAQ</vt:lpstr>
      <vt:lpstr>Expert example </vt:lpstr>
      <vt:lpstr>PowerPoint Presentation</vt:lpstr>
      <vt:lpstr>Alternative colors</vt:lpstr>
      <vt:lpstr>Main finding goes here, translated into plain English. Emphasize the important words.</vt:lpstr>
      <vt:lpstr>Main finding goes here, translated into plain English. Emphasize the important words.</vt:lpstr>
    </vt:vector>
  </TitlesOfParts>
  <Company>Univ of Nebraska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Main finding goes here, translated into plain English. Emphasize the important words.</dc:title>
  <dc:creator>Shawna Richter-Ryerson</dc:creator>
  <cp:lastModifiedBy>Shawna Richter-Ryerson</cp:lastModifiedBy>
  <cp:revision>1</cp:revision>
  <dcterms:created xsi:type="dcterms:W3CDTF">2019-03-28T18:20:10Z</dcterms:created>
  <dcterms:modified xsi:type="dcterms:W3CDTF">2019-03-28T18:21:18Z</dcterms:modified>
</cp:coreProperties>
</file>